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311" r:id="rId2"/>
    <p:sldId id="352" r:id="rId3"/>
    <p:sldId id="312" r:id="rId4"/>
    <p:sldId id="313" r:id="rId5"/>
    <p:sldId id="342" r:id="rId6"/>
    <p:sldId id="343" r:id="rId7"/>
    <p:sldId id="305" r:id="rId8"/>
    <p:sldId id="306" r:id="rId9"/>
    <p:sldId id="280" r:id="rId10"/>
    <p:sldId id="338" r:id="rId11"/>
    <p:sldId id="351" r:id="rId12"/>
    <p:sldId id="349" r:id="rId13"/>
  </p:sldIdLst>
  <p:sldSz cx="9144000" cy="5143500" type="screen16x9"/>
  <p:notesSz cx="6858000" cy="9144000"/>
  <p:embeddedFontLst>
    <p:embeddedFont>
      <p:font typeface="Microsoft JhengHei" panose="020B0604030504040204" pitchFamily="34" charset="-120"/>
      <p:regular r:id="rId15"/>
      <p:bold r:id="rId16"/>
    </p:embeddedFont>
    <p:embeddedFont>
      <p:font typeface="Arial Black" panose="020B0A04020102020204" pitchFamily="34" charset="0"/>
      <p:bold r:id="rId17"/>
    </p:embeddedFont>
    <p:embeddedFont>
      <p:font typeface="Microsoft JhengHei" panose="020B0604030504040204" pitchFamily="34" charset="-12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4" roundtripDataSignature="AMtx7mj5/H4aYZL/lw9BXqjmvSkX8zr+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A2F5084-45DC-4B49-AB93-5E268781EC34}">
  <a:tblStyle styleId="{2A2F5084-45DC-4B49-AB93-5E268781EC34}" styleName="Table_0">
    <a:wholeTbl>
      <a:tcTxStyle>
        <a:font>
          <a:latin typeface="Arial"/>
          <a:ea typeface="Arial"/>
          <a:cs typeface="Arial"/>
        </a:font>
        <a:schemeClr val="tx1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35A8B4E-C454-460F-9D70-FCE7E625BCE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0" y="62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6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64" Type="http://customschemas.google.com/relationships/presentationmetadata" Target="metadata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違規樣態統計表!$R$76</c:f>
              <c:strCache>
                <c:ptCount val="1"/>
                <c:pt idx="0">
                  <c:v>小型車</c:v>
                </c:pt>
              </c:strCache>
            </c:strRef>
          </c:tx>
          <c:cat>
            <c:strRef>
              <c:f>違規樣態統計表!$S$75:$U$75</c:f>
              <c:strCache>
                <c:ptCount val="3"/>
                <c:pt idx="0">
                  <c:v>七月</c:v>
                </c:pt>
                <c:pt idx="1">
                  <c:v>八月</c:v>
                </c:pt>
                <c:pt idx="2">
                  <c:v>九月</c:v>
                </c:pt>
              </c:strCache>
            </c:strRef>
          </c:cat>
          <c:val>
            <c:numRef>
              <c:f>違規樣態統計表!$S$76:$U$76</c:f>
              <c:numCache>
                <c:formatCode>0.00%</c:formatCode>
                <c:ptCount val="3"/>
                <c:pt idx="0">
                  <c:v>1.9727504967357399E-2</c:v>
                </c:pt>
                <c:pt idx="1">
                  <c:v>2.4858146446906242E-2</c:v>
                </c:pt>
                <c:pt idx="2">
                  <c:v>2.9128610219698838E-2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70-4E85-BEC2-42760AAF2150}"/>
            </c:ext>
          </c:extLst>
        </c:ser>
        <c:ser>
          <c:idx val="1"/>
          <c:order val="1"/>
          <c:tx>
            <c:strRef>
              <c:f>違規樣態統計表!$R$77</c:f>
              <c:strCache>
                <c:ptCount val="1"/>
                <c:pt idx="0">
                  <c:v>大型重機</c:v>
                </c:pt>
              </c:strCache>
            </c:strRef>
          </c:tx>
          <c:cat>
            <c:strRef>
              <c:f>違規樣態統計表!$S$75:$U$75</c:f>
              <c:strCache>
                <c:ptCount val="3"/>
                <c:pt idx="0">
                  <c:v>七月</c:v>
                </c:pt>
                <c:pt idx="1">
                  <c:v>八月</c:v>
                </c:pt>
                <c:pt idx="2">
                  <c:v>九月</c:v>
                </c:pt>
              </c:strCache>
            </c:strRef>
          </c:cat>
          <c:val>
            <c:numRef>
              <c:f>違規樣態統計表!$S$77:$U$77</c:f>
              <c:numCache>
                <c:formatCode>0.00%</c:formatCode>
                <c:ptCount val="3"/>
                <c:pt idx="0">
                  <c:v>7.9545454545454544E-2</c:v>
                </c:pt>
                <c:pt idx="1">
                  <c:v>0.14754098360655737</c:v>
                </c:pt>
                <c:pt idx="2">
                  <c:v>0.14516129032258066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70-4E85-BEC2-42760AAF21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452608"/>
        <c:axId val="32454144"/>
      </c:lineChart>
      <c:catAx>
        <c:axId val="32452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454144"/>
        <c:crosses val="autoZero"/>
        <c:auto val="1"/>
        <c:lblAlgn val="ctr"/>
        <c:lblOffset val="100"/>
        <c:noMultiLvlLbl val="0"/>
      </c:catAx>
      <c:valAx>
        <c:axId val="324541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2452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69093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29406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07992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76866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8501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6180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框行進</a:t>
            </a:r>
            <a:r>
              <a:rPr lang="en-US" altLang="zh-TW" dirty="0"/>
              <a:t>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8726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>
              <a:uFillTx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投影片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1"/>
          <p:cNvSpPr txBox="1">
            <a:spLocks noGrp="1"/>
          </p:cNvSpPr>
          <p:nvPr>
            <p:ph type="ctrTitle"/>
          </p:nvPr>
        </p:nvSpPr>
        <p:spPr>
          <a:xfrm>
            <a:off x="457200" y="171450"/>
            <a:ext cx="7772400" cy="3428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 Black"/>
              <a:buNone/>
              <a:defRPr sz="8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1"/>
          <p:cNvSpPr txBox="1">
            <a:spLocks noGrp="1"/>
          </p:cNvSpPr>
          <p:nvPr>
            <p:ph type="subTitle" idx="1"/>
          </p:nvPr>
        </p:nvSpPr>
        <p:spPr>
          <a:xfrm>
            <a:off x="457200" y="3600450"/>
            <a:ext cx="6858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1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1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1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1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1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z="750" smtClean="0">
                <a:solidFill>
                  <a:schemeClr val="dk2"/>
                </a:solidFill>
                <a:uFillTx/>
              </a:rPr>
              <a:pPr/>
              <a:t>‹#›</a:t>
            </a:fld>
            <a:endParaRPr lang="zh-TW" altLang="en-US" sz="750">
              <a:solidFill>
                <a:schemeClr val="dk2"/>
              </a:solidFill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4875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1pPr>
            <a:lvl2pPr marL="914400" lvl="1" indent="-3556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/>
            </a:lvl2pPr>
            <a:lvl3pPr marL="1371600" lvl="2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algn="l">
              <a:spcBef>
                <a:spcPts val="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4"/>
          <p:cNvSpPr txBox="1">
            <a:spLocks noGrp="1"/>
          </p:cNvSpPr>
          <p:nvPr>
            <p:ph type="sldNum" idx="12"/>
          </p:nvPr>
        </p:nvSpPr>
        <p:spPr>
          <a:xfrm>
            <a:off x="8754894" y="4902740"/>
            <a:ext cx="389106" cy="2407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sz="1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6"/>
          <p:cNvSpPr txBox="1">
            <a:spLocks noGrp="1"/>
          </p:cNvSpPr>
          <p:nvPr>
            <p:ph type="title"/>
          </p:nvPr>
        </p:nvSpPr>
        <p:spPr>
          <a:xfrm>
            <a:off x="457200" y="1085851"/>
            <a:ext cx="7772400" cy="324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 Black"/>
              <a:buNone/>
              <a:defRPr sz="8800" b="0" cap="none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6"/>
          <p:cNvSpPr txBox="1">
            <a:spLocks noGrp="1"/>
          </p:cNvSpPr>
          <p:nvPr>
            <p:ph type="body" idx="1"/>
          </p:nvPr>
        </p:nvSpPr>
        <p:spPr>
          <a:xfrm>
            <a:off x="457200" y="171451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7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7"/>
          <p:cNvSpPr txBox="1">
            <a:spLocks noGrp="1"/>
          </p:cNvSpPr>
          <p:nvPr>
            <p:ph type="body" idx="1"/>
          </p:nvPr>
        </p:nvSpPr>
        <p:spPr>
          <a:xfrm>
            <a:off x="1630680" y="1181101"/>
            <a:ext cx="329184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3810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body" idx="2"/>
          </p:nvPr>
        </p:nvSpPr>
        <p:spPr>
          <a:xfrm>
            <a:off x="5090160" y="1181101"/>
            <a:ext cx="329184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3810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8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8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8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9"/>
          <p:cNvSpPr txBox="1">
            <a:spLocks noGrp="1"/>
          </p:cNvSpPr>
          <p:nvPr>
            <p:ph type="body" idx="1"/>
          </p:nvPr>
        </p:nvSpPr>
        <p:spPr>
          <a:xfrm>
            <a:off x="3575050" y="1200150"/>
            <a:ext cx="5111750" cy="3360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406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39"/>
          <p:cNvSpPr txBox="1">
            <a:spLocks noGrp="1"/>
          </p:cNvSpPr>
          <p:nvPr>
            <p:ph type="body" idx="2"/>
          </p:nvPr>
        </p:nvSpPr>
        <p:spPr>
          <a:xfrm>
            <a:off x="457201" y="1200150"/>
            <a:ext cx="3008313" cy="3360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39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9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39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含標題的圖片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0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40"/>
          <p:cNvSpPr>
            <a:spLocks noGrp="1"/>
          </p:cNvSpPr>
          <p:nvPr>
            <p:ph type="pic" idx="2"/>
          </p:nvPr>
        </p:nvSpPr>
        <p:spPr>
          <a:xfrm>
            <a:off x="-1" y="0"/>
            <a:ext cx="9000877" cy="363474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40"/>
          <p:cNvSpPr txBox="1">
            <a:spLocks noGrp="1"/>
          </p:cNvSpPr>
          <p:nvPr>
            <p:ph type="body" idx="1"/>
          </p:nvPr>
        </p:nvSpPr>
        <p:spPr>
          <a:xfrm>
            <a:off x="457200" y="4286250"/>
            <a:ext cx="8153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3" name="Google Shape;73;p40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0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40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title"/>
          </p:nvPr>
        </p:nvSpPr>
        <p:spPr>
          <a:xfrm>
            <a:off x="457200" y="3714750"/>
            <a:ext cx="81534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1"/>
          <p:cNvSpPr txBox="1">
            <a:spLocks noGrp="1"/>
          </p:cNvSpPr>
          <p:nvPr>
            <p:ph type="body" idx="1"/>
          </p:nvPr>
        </p:nvSpPr>
        <p:spPr>
          <a:xfrm rot="5400000">
            <a:off x="2627114" y="-855463"/>
            <a:ext cx="3280172" cy="7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1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1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1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2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2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42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2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2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0"/>
          <p:cNvSpPr txBox="1">
            <a:spLocks noGrp="1"/>
          </p:cNvSpPr>
          <p:nvPr>
            <p:ph type="body" idx="1"/>
          </p:nvPr>
        </p:nvSpPr>
        <p:spPr>
          <a:xfrm>
            <a:off x="457200" y="1314451"/>
            <a:ext cx="7620000" cy="3280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0"/>
          <p:cNvSpPr txBox="1">
            <a:spLocks noGrp="1"/>
          </p:cNvSpPr>
          <p:nvPr>
            <p:ph type="dt" idx="10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0"/>
          <p:cNvSpPr txBox="1">
            <a:spLocks noGrp="1"/>
          </p:cNvSpPr>
          <p:nvPr>
            <p:ph type="ftr" idx="11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0"/>
          <p:cNvSpPr txBox="1">
            <a:spLocks noGrp="1"/>
          </p:cNvSpPr>
          <p:nvPr>
            <p:ph type="sldNum" idx="12"/>
          </p:nvPr>
        </p:nvSpPr>
        <p:spPr>
          <a:xfrm rot="-5400000">
            <a:off x="8391843" y="4368483"/>
            <a:ext cx="986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50"/>
              <a:buFont typeface="Arial"/>
              <a:buNone/>
              <a:defRPr sz="75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30"/>
          <p:cNvSpPr/>
          <p:nvPr/>
        </p:nvSpPr>
        <p:spPr>
          <a:xfrm>
            <a:off x="9001124" y="0"/>
            <a:ext cx="142876" cy="1028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0"/>
          <p:cNvSpPr/>
          <p:nvPr/>
        </p:nvSpPr>
        <p:spPr>
          <a:xfrm>
            <a:off x="9001124" y="1028700"/>
            <a:ext cx="142876" cy="4114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586775" y="1051034"/>
            <a:ext cx="7594334" cy="1318093"/>
          </a:xfrm>
          <a:prstGeom prst="rect">
            <a:avLst/>
          </a:prstGeom>
        </p:spPr>
        <p:txBody>
          <a:bodyPr vert="horz" lIns="68569" tIns="68569" rIns="68569" bIns="68569" rtlCol="0" anchor="b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zh-TW" altLang="en-US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大型重機</a:t>
            </a:r>
            <a:r>
              <a:rPr lang="zh-TW" altLang="en-US" sz="3400" b="1" dirty="0" smtClean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行駛快速道路績效</a:t>
            </a:r>
            <a:r>
              <a:rPr lang="zh-TW" altLang="en-US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評估檢核案</a:t>
            </a:r>
            <a:r>
              <a:rPr lang="en-US" altLang="zh-TW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4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dirty="0" smtClean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2800" b="1" dirty="0" smtClean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台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88</a:t>
            </a:r>
            <a:r>
              <a:rPr lang="zh-TW" altLang="en-US" sz="2800" b="1" dirty="0" smtClean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線</a:t>
            </a:r>
            <a:r>
              <a:rPr lang="zh-TW" altLang="en-US" sz="2800" b="1" dirty="0">
                <a:solidFill>
                  <a:srgbClr val="C00000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第一季觀察結果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640039" y="3034146"/>
            <a:ext cx="7755815" cy="155527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zh-TW" altLang="en-US" sz="2800" b="1" dirty="0" smtClean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執行單位</a:t>
            </a:r>
            <a:r>
              <a:rPr lang="en-US" altLang="zh-TW" sz="2800" b="1" dirty="0" smtClean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b="1" dirty="0" smtClean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 國立</a:t>
            </a:r>
            <a:r>
              <a:rPr lang="zh-TW" altLang="en-US" sz="2800" b="1" dirty="0" smtClean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高雄科技大學運籌管理</a:t>
            </a:r>
            <a:r>
              <a:rPr lang="zh-TW" altLang="en-US" sz="2800" b="1" dirty="0" smtClean="0">
                <a:solidFill>
                  <a:srgbClr val="0000FF"/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系</a:t>
            </a:r>
            <a:endParaRPr lang="en-US" altLang="zh-TW" sz="2800" b="1" dirty="0" smtClean="0">
              <a:solidFill>
                <a:srgbClr val="0000FF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endParaRPr lang="en-US" altLang="zh-TW" sz="1600" b="1" dirty="0" smtClean="0">
              <a:solidFill>
                <a:srgbClr val="7030A0"/>
              </a:solidFill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r>
              <a:rPr lang="zh-TW" altLang="en-US" sz="2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主持人</a:t>
            </a:r>
            <a:r>
              <a:rPr lang="en-US" altLang="zh-TW" sz="2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黃山琿教授、吳偉銘教授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6660" y="147230"/>
            <a:ext cx="5575267" cy="543552"/>
          </a:xfrm>
        </p:spPr>
        <p:txBody>
          <a:bodyPr>
            <a:normAutofit/>
          </a:bodyPr>
          <a:lstStyle/>
          <a:p>
            <a:pPr marL="0" indent="0"/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四、觀察指標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總結</a:t>
            </a:r>
            <a:r>
              <a:rPr lang="en-US" altLang="zh-TW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en-US" altLang="zh-TW" sz="2800" b="1" dirty="0">
              <a:solidFill>
                <a:schemeClr val="bg2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3"/>
          </p:nvPr>
        </p:nvSpPr>
        <p:spPr>
          <a:xfrm>
            <a:off x="541185" y="1103971"/>
            <a:ext cx="3291840" cy="479822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違規總件數比例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sz="2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4"/>
          </p:nvPr>
        </p:nvSpPr>
        <p:spPr>
          <a:xfrm>
            <a:off x="146660" y="1656835"/>
            <a:ext cx="3783347" cy="2880360"/>
          </a:xfrm>
        </p:spPr>
        <p:txBody>
          <a:bodyPr>
            <a:normAutofit/>
          </a:bodyPr>
          <a:lstStyle/>
          <a:p>
            <a:pPr lvl="1"/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小型車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2.76 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%</a:t>
            </a:r>
            <a:endParaRPr lang="en-US" altLang="zh-TW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大型重機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9.04 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%</a:t>
            </a:r>
            <a:endParaRPr lang="en-US" altLang="zh-TW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大型重機各月份波動介於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(7.95%~14.75%)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，   </a:t>
            </a:r>
            <a:r>
              <a:rPr lang="zh-TW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惟</a:t>
            </a:r>
            <a:r>
              <a:rPr lang="zh-TW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均較同月份小型車</a:t>
            </a:r>
            <a:r>
              <a:rPr lang="en-US" altLang="zh-TW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(1.97%~2.91%)</a:t>
            </a:r>
            <a:r>
              <a:rPr lang="zh-TW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高出數倍</a:t>
            </a:r>
            <a:endParaRPr lang="zh-TW" altLang="en-US" u="sng" dirty="0">
              <a:solidFill>
                <a:srgbClr val="FF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636393" y="4778375"/>
            <a:ext cx="422548" cy="365125"/>
          </a:xfrm>
        </p:spPr>
        <p:txBody>
          <a:bodyPr/>
          <a:lstStyle/>
          <a:p>
            <a:fld id="{00000000-1234-1234-1234-123412341234}" type="slidenum">
              <a:rPr lang="en-US" altLang="zh-TW" sz="1000" smtClean="0"/>
              <a:pPr/>
              <a:t>10</a:t>
            </a:fld>
            <a:endParaRPr lang="zh-TW" sz="10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691142"/>
              </p:ext>
            </p:extLst>
          </p:nvPr>
        </p:nvGraphicFramePr>
        <p:xfrm>
          <a:off x="4376056" y="457198"/>
          <a:ext cx="3899265" cy="1312817"/>
        </p:xfrm>
        <a:graphic>
          <a:graphicData uri="http://schemas.openxmlformats.org/drawingml/2006/table">
            <a:tbl>
              <a:tblPr/>
              <a:tblGrid>
                <a:gridCol w="779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9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9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35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七月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八月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九月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116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7046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7402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交通量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116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交通量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116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1.97%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2.49%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2.91%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違規比例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116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7.95%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14.75%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14.52%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違規比例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圖表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369305"/>
              </p:ext>
            </p:extLst>
          </p:nvPr>
        </p:nvGraphicFramePr>
        <p:xfrm>
          <a:off x="4310743" y="199698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823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9437" y="110835"/>
            <a:ext cx="5721927" cy="533063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四、觀察指標總結</a:t>
            </a:r>
            <a:r>
              <a:rPr lang="en-US" altLang="zh-TW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42999" y="682544"/>
            <a:ext cx="3291840" cy="479822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違規樣</a:t>
            </a: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態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en-US" altLang="zh-TW" sz="2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63433" y="996111"/>
            <a:ext cx="7239243" cy="1906416"/>
          </a:xfrm>
        </p:spPr>
        <p:txBody>
          <a:bodyPr>
            <a:normAutofit fontScale="92500" lnSpcReduction="10000"/>
          </a:bodyPr>
          <a:lstStyle/>
          <a:p>
            <a:pPr marL="750888" lvl="2" indent="-285750"/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發生之樣</a:t>
            </a: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態為行進時未保持安全車距、未保持安全車距變換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車道、</a:t>
            </a: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車道間任意穿梭</a:t>
            </a:r>
            <a:r>
              <a:rPr lang="en-US" altLang="zh-TW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鑽車縫</a:t>
            </a:r>
            <a:r>
              <a:rPr lang="en-US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違規使用路肩、以及沿車道線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行駛</a:t>
            </a:r>
            <a:endParaRPr lang="en-US" altLang="zh-TW" sz="20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65138" lvl="2" indent="0">
              <a:buNone/>
            </a:pPr>
            <a:endParaRPr lang="en-US" altLang="zh-TW" sz="9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0888" lvl="2" indent="-285750"/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其中未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保持安全車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距總數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最多</a:t>
            </a:r>
            <a:endParaRPr lang="en-US" altLang="zh-TW" sz="20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65138" lvl="2" indent="0">
              <a:buNone/>
            </a:pPr>
            <a:endParaRPr lang="en-US" altLang="zh-TW" sz="9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50888" lvl="2" indent="-285750"/>
            <a:r>
              <a:rPr lang="zh-TW" altLang="en-US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保持安全車距變換</a:t>
            </a:r>
            <a:r>
              <a:rPr lang="zh-TW" altLang="en-US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車道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沿車道線</a:t>
            </a:r>
            <a:r>
              <a:rPr lang="zh-TW" altLang="en-US" sz="2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行駛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次之</a:t>
            </a:r>
            <a:endParaRPr lang="en-US" altLang="zh-TW" sz="20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z="750" smtClean="0">
                <a:solidFill>
                  <a:schemeClr val="dk2"/>
                </a:solidFill>
                <a:uFillTx/>
              </a:rPr>
              <a:pPr/>
              <a:t>11</a:t>
            </a:fld>
            <a:endParaRPr lang="zh-TW" altLang="en-US" sz="750">
              <a:solidFill>
                <a:schemeClr val="dk2"/>
              </a:solidFill>
              <a:uFillTx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903403"/>
              </p:ext>
            </p:extLst>
          </p:nvPr>
        </p:nvGraphicFramePr>
        <p:xfrm>
          <a:off x="457200" y="2902527"/>
          <a:ext cx="8245476" cy="2141913"/>
        </p:xfrm>
        <a:graphic>
          <a:graphicData uri="http://schemas.openxmlformats.org/drawingml/2006/table">
            <a:tbl>
              <a:tblPr/>
              <a:tblGrid>
                <a:gridCol w="687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71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714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月總和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1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七月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1.15%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0.45%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0.03%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0.34%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1.97%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41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4.55%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2.27%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1.14%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7.95%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41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八月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1.19%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0.41%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0.89%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2.49%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41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8.20%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1.64%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4.92%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14.75%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41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九月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0.98%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0.36%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1.58%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2.91%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41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6.45%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1.61%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1.61%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1" i="0" u="none" strike="noStrike">
                          <a:solidFill>
                            <a:srgbClr val="0000FF"/>
                          </a:solidFill>
                          <a:effectLst/>
                          <a:latin typeface="Arial"/>
                        </a:rPr>
                        <a:t>4.84%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14.52%</a:t>
                      </a:r>
                    </a:p>
                  </a:txBody>
                  <a:tcPr marL="8819" marR="8819" marT="88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680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202518" y="1833687"/>
            <a:ext cx="8259094" cy="1366713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/>
            <a:r>
              <a:rPr lang="en-US" altLang="zh-TW" sz="3600" dirty="0">
                <a:solidFill>
                  <a:srgbClr val="0000FF"/>
                </a:solidFill>
                <a:uFillTx/>
              </a:rPr>
              <a:t>END</a:t>
            </a:r>
            <a:r>
              <a:rPr lang="en-US" altLang="zh-TW" sz="3600" dirty="0">
                <a:solidFill>
                  <a:schemeClr val="accent2">
                    <a:lumMod val="75000"/>
                  </a:schemeClr>
                </a:solidFill>
                <a:uFillTx/>
              </a:rPr>
              <a:t/>
            </a:r>
            <a:br>
              <a:rPr lang="en-US" altLang="zh-TW" sz="3600" dirty="0">
                <a:solidFill>
                  <a:schemeClr val="accent2">
                    <a:lumMod val="75000"/>
                  </a:schemeClr>
                </a:solidFill>
                <a:uFillTx/>
              </a:rPr>
            </a:br>
            <a:r>
              <a:rPr lang="zh-TW" altLang="en-US" sz="3600" dirty="0">
                <a:solidFill>
                  <a:srgbClr val="FF0000"/>
                </a:solidFill>
                <a:uFillTx/>
              </a:rPr>
              <a:t>敬請指教</a:t>
            </a:r>
            <a:endParaRPr lang="en-US" altLang="zh-TW" sz="3600" dirty="0">
              <a:solidFill>
                <a:srgbClr val="FF0000"/>
              </a:solidFill>
              <a:uFillTx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12</a:t>
            </a:fld>
            <a:endParaRPr lang="zh-TW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311727"/>
            <a:ext cx="7793182" cy="58189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簡報大綱</a:t>
            </a:r>
            <a:endParaRPr lang="zh-TW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sz="half" idx="2"/>
          </p:nvPr>
        </p:nvSpPr>
        <p:spPr>
          <a:xfrm>
            <a:off x="595745" y="1087581"/>
            <a:ext cx="6892637" cy="3186545"/>
          </a:xfrm>
        </p:spPr>
        <p:txBody>
          <a:bodyPr>
            <a:noAutofit/>
          </a:bodyPr>
          <a:lstStyle/>
          <a:p>
            <a:pPr marL="0" indent="0"/>
            <a:r>
              <a:rPr lang="zh-TW" altLang="en-US" sz="2800" b="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一、觀察指標與定義</a:t>
            </a:r>
            <a:endParaRPr lang="en-US" altLang="zh-TW" sz="28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ea"/>
              <a:buAutoNum type="ea1ChtPeriod"/>
            </a:pPr>
            <a:endParaRPr lang="en-US" altLang="zh-TW" sz="12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sz="2800" b="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二、觀察作業程序</a:t>
            </a:r>
            <a:endParaRPr lang="en-US" altLang="zh-TW" sz="28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endParaRPr lang="en-US" altLang="zh-TW" sz="12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sz="2800" b="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三、觀察結果分析</a:t>
            </a:r>
            <a:endParaRPr lang="en-US" altLang="zh-TW" sz="28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ea"/>
              <a:buAutoNum type="ea1ChtPeriod"/>
            </a:pPr>
            <a:endParaRPr lang="en-US" altLang="zh-TW" sz="12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sz="2800" b="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四、觀察指標總</a:t>
            </a:r>
            <a:r>
              <a:rPr lang="zh-TW" altLang="en-US" sz="28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</a:t>
            </a:r>
            <a:endParaRPr lang="en-US" altLang="zh-TW" sz="2800" b="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  <a:p>
            <a:endParaRPr lang="zh-TW" altLang="en-US" sz="1400" dirty="0"/>
          </a:p>
          <a:p>
            <a:endParaRPr lang="zh-TW" altLang="en-US" sz="14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8650604" y="4778375"/>
            <a:ext cx="986791" cy="365125"/>
          </a:xfrm>
        </p:spPr>
        <p:txBody>
          <a:bodyPr/>
          <a:lstStyle/>
          <a:p>
            <a:fld id="{00000000-1234-1234-1234-123412341234}" type="slidenum">
              <a:rPr lang="en-US" altLang="zh-TW" sz="1000" smtClean="0"/>
              <a:pPr/>
              <a:t>2</a:t>
            </a:fld>
            <a:endParaRPr lang="zh-TW" sz="1000" dirty="0"/>
          </a:p>
        </p:txBody>
      </p:sp>
    </p:spTree>
    <p:extLst>
      <p:ext uri="{BB962C8B-B14F-4D97-AF65-F5344CB8AC3E}">
        <p14:creationId xmlns:p14="http://schemas.microsoft.com/office/powerpoint/2010/main" val="112741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46363" y="63176"/>
            <a:ext cx="7924800" cy="6096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一、觀察指標與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定義</a:t>
            </a:r>
            <a:r>
              <a:rPr lang="en-US" altLang="zh-TW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sz="2800" b="1" dirty="0">
              <a:solidFill>
                <a:srgbClr val="C00000"/>
              </a:solidFill>
              <a:uFillTx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23401" y="1130805"/>
            <a:ext cx="7070172" cy="382792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Clr>
                <a:schemeClr val="dk1"/>
              </a:buClr>
              <a:buSzPct val="39285"/>
              <a:buNone/>
            </a:pPr>
            <a:endParaRPr sz="2100" dirty="0">
              <a:solidFill>
                <a:schemeClr val="dk1"/>
              </a:solidFill>
              <a:uFillTx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987585"/>
              </p:ext>
            </p:extLst>
          </p:nvPr>
        </p:nvGraphicFramePr>
        <p:xfrm>
          <a:off x="429491" y="865910"/>
          <a:ext cx="8097848" cy="4171418"/>
        </p:xfrm>
        <a:graphic>
          <a:graphicData uri="http://schemas.openxmlformats.org/drawingml/2006/table">
            <a:tbl>
              <a:tblPr firstRow="1" bandRow="1"/>
              <a:tblGrid>
                <a:gridCol w="317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5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觀測指標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操作型定義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369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行進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時未保持安全距離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與前車距離小於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10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公尺。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如遇到壅塞的情形，則不列入違規計算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zh-TW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090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未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保持安全距離變換車道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變換車道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前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與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前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10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公尺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、或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變換車道後與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後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10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公尺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如遇到壅塞的情形，則不列入違規計算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zh-TW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995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車道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間任意穿梭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鑽車縫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zh-TW" altLang="en-US" sz="1800" b="0" dirty="0">
                          <a:solidFill>
                            <a:schemeClr val="dk1"/>
                          </a:solidFill>
                          <a:uFillTx/>
                        </a:rPr>
                        <a:t>相鄰兩車道有車，車輛從中間通過。</a:t>
                      </a:r>
                      <a:endParaRPr lang="zh-TW" altLang="en-US" sz="18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4419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同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車道併駛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>
                          <a:uFillTx/>
                        </a:defRPr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兩汽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車、重機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於同一車道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併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排行駛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、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或同車道超車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、或兩重機於同車道交錯併行而前後距離小於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5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公尺。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>
                          <a:uFillTx/>
                        </a:defRPr>
                      </a:pPr>
                      <a:r>
                        <a:rPr lang="zh-TW" altLang="zh-TW" sz="1800" dirty="0">
                          <a:uFillTx/>
                        </a:rPr>
                        <a:t>汽車與</a:t>
                      </a:r>
                      <a:r>
                        <a:rPr lang="zh-TW" altLang="en-US" sz="1800" dirty="0">
                          <a:uFillTx/>
                        </a:rPr>
                        <a:t>重機</a:t>
                      </a:r>
                      <a:r>
                        <a:rPr lang="zh-TW" altLang="zh-TW" sz="1800" dirty="0">
                          <a:uFillTx/>
                        </a:rPr>
                        <a:t>併駛，則後到者</a:t>
                      </a:r>
                      <a:r>
                        <a:rPr lang="zh-TW" altLang="en-US" sz="1800" dirty="0">
                          <a:uFillTx/>
                        </a:rPr>
                        <a:t>視</a:t>
                      </a:r>
                      <a:r>
                        <a:rPr lang="zh-TW" altLang="zh-TW" sz="1800" dirty="0">
                          <a:uFillTx/>
                        </a:rPr>
                        <a:t>為違規</a:t>
                      </a:r>
                      <a:r>
                        <a:rPr lang="zh-TW" altLang="en-US" sz="1800" dirty="0">
                          <a:uFillTx/>
                        </a:rPr>
                        <a:t>；</a:t>
                      </a:r>
                      <a:r>
                        <a:rPr lang="zh-TW" altLang="zh-TW" sz="1800" dirty="0">
                          <a:uFillTx/>
                        </a:rPr>
                        <a:t>多車道匯集為單一車道路段則不列入違規計算。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3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81483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526418" y="326344"/>
            <a:ext cx="7925013" cy="572700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一、觀察指標與定義</a:t>
            </a:r>
            <a:r>
              <a:rPr lang="en-US" altLang="zh-TW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sz="2800" b="1" dirty="0">
              <a:solidFill>
                <a:schemeClr val="bg2"/>
              </a:solidFill>
              <a:uFillTx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23401" y="1130805"/>
            <a:ext cx="7070172" cy="3827922"/>
          </a:xfrm>
          <a:prstGeom prst="rect">
            <a:avLst/>
          </a:prstGeom>
        </p:spPr>
        <p:txBody>
          <a:bodyPr vert="horz" lIns="68569" tIns="68569" rIns="68569" bIns="68569" rtlCol="0" anchor="t" anchorCtr="0">
            <a:noAutofit/>
          </a:bodyPr>
          <a:lstStyle/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None/>
            </a:pPr>
            <a:endParaRPr sz="2100" dirty="0">
              <a:solidFill>
                <a:schemeClr val="dk1"/>
              </a:solidFill>
              <a:uFillTx/>
            </a:endParaRPr>
          </a:p>
          <a:p>
            <a:pPr algn="ctr">
              <a:buClr>
                <a:schemeClr val="dk1"/>
              </a:buClr>
              <a:buSzPct val="39285"/>
              <a:buNone/>
            </a:pPr>
            <a:endParaRPr sz="2100" dirty="0">
              <a:solidFill>
                <a:schemeClr val="dk1"/>
              </a:solidFill>
              <a:uFillTx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606920"/>
              </p:ext>
            </p:extLst>
          </p:nvPr>
        </p:nvGraphicFramePr>
        <p:xfrm>
          <a:off x="623401" y="1051444"/>
          <a:ext cx="8039436" cy="3454732"/>
        </p:xfrm>
        <a:graphic>
          <a:graphicData uri="http://schemas.openxmlformats.org/drawingml/2006/table">
            <a:tbl>
              <a:tblPr firstRow="1" bandRow="1"/>
              <a:tblGrid>
                <a:gridCol w="2173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278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觀測指標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rgbClr val="FF0000"/>
                          </a:solidFill>
                        </a:rPr>
                        <a:t>操作型定義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9886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</a:rPr>
                        <a:t>5.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</a:rPr>
                        <a:t> 違規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使用路肩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uFillTx/>
                        </a:rPr>
                        <a:t>非指定時段在路肩上行駛、無故在路肩停車、利用路肩超越前車或倒車。</a:t>
                      </a:r>
                      <a:endParaRPr lang="en-US" altLang="zh-TW" sz="1800" dirty="0">
                        <a:uFillTx/>
                      </a:endParaRP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uFillTx/>
                        </a:rPr>
                        <a:t>因故於路肩停車</a:t>
                      </a:r>
                      <a:r>
                        <a:rPr lang="zh-TW" altLang="en-US" sz="1800" dirty="0">
                          <a:uFillTx/>
                        </a:rPr>
                        <a:t>者</a:t>
                      </a:r>
                      <a:r>
                        <a:rPr lang="zh-TW" altLang="zh-TW" sz="1800" dirty="0">
                          <a:uFillTx/>
                        </a:rPr>
                        <a:t>，</a:t>
                      </a:r>
                      <a:r>
                        <a:rPr lang="zh-TW" altLang="en-US" sz="1800" dirty="0">
                          <a:uFillTx/>
                        </a:rPr>
                        <a:t>若無</a:t>
                      </a:r>
                      <a:r>
                        <a:rPr lang="zh-TW" altLang="zh-TW" sz="1800" dirty="0">
                          <a:uFillTx/>
                        </a:rPr>
                        <a:t>於車輛後方擺放故障警告標誌</a:t>
                      </a:r>
                      <a:r>
                        <a:rPr lang="zh-TW" altLang="en-US" sz="1800" dirty="0">
                          <a:uFillTx/>
                        </a:rPr>
                        <a:t>或明顯標識</a:t>
                      </a:r>
                      <a:r>
                        <a:rPr lang="zh-TW" altLang="zh-TW" sz="1800" dirty="0">
                          <a:uFillTx/>
                        </a:rPr>
                        <a:t>，列入違規計算</a:t>
                      </a:r>
                      <a:r>
                        <a:rPr lang="zh-TW" altLang="en-US" sz="1800" dirty="0">
                          <a:uFillTx/>
                        </a:rPr>
                        <a:t>。</a:t>
                      </a:r>
                      <a:endParaRPr lang="en-US" altLang="zh-TW" sz="1800" dirty="0"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703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</a:rPr>
                        <a:t>6.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</a:rPr>
                        <a:t> 沿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車道線行駛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非因變換車道而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緊貼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車道線連續行駛超過</a:t>
                      </a:r>
                      <a:r>
                        <a:rPr lang="en-US" altLang="zh-TW" sz="1800" dirty="0">
                          <a:solidFill>
                            <a:schemeClr val="tx1"/>
                          </a:solidFill>
                          <a:uFillTx/>
                        </a:rPr>
                        <a:t>3</a:t>
                      </a:r>
                      <a:r>
                        <a:rPr lang="zh-TW" altLang="zh-TW" sz="1800" dirty="0">
                          <a:solidFill>
                            <a:schemeClr val="tx1"/>
                          </a:solidFill>
                          <a:uFillTx/>
                        </a:rPr>
                        <a:t>0公尺</a:t>
                      </a: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。</a:t>
                      </a:r>
                      <a:endParaRPr lang="en-US" altLang="zh-TW" sz="1800" dirty="0">
                        <a:solidFill>
                          <a:schemeClr val="tx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88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</a:rPr>
                        <a:t>7.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</a:rPr>
                        <a:t> 跨越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槽化線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solidFill>
                            <a:schemeClr val="tx1"/>
                          </a:solidFill>
                          <a:uFillTx/>
                        </a:rPr>
                        <a:t>車輪壓到槽化線。</a:t>
                      </a:r>
                      <a:endParaRPr lang="zh-TW" altLang="zh-TW" sz="1800" dirty="0">
                        <a:solidFill>
                          <a:schemeClr val="dk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703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solidFill>
                            <a:srgbClr val="0000FF"/>
                          </a:solidFill>
                        </a:rPr>
                        <a:t>8.</a:t>
                      </a:r>
                      <a:r>
                        <a:rPr lang="zh-TW" altLang="en-US" sz="2000" b="1" dirty="0" smtClean="0">
                          <a:solidFill>
                            <a:srgbClr val="0000FF"/>
                          </a:solidFill>
                        </a:rPr>
                        <a:t> 跨越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</a:rPr>
                        <a:t>雙白實線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dirty="0">
                          <a:solidFill>
                            <a:schemeClr val="dk1"/>
                          </a:solidFill>
                          <a:uFillTx/>
                        </a:rPr>
                        <a:t>任一車輪壓過雙白實線或車身跨越雙白實線</a:t>
                      </a:r>
                      <a:r>
                        <a:rPr lang="zh-TW" altLang="en-US" sz="1800" dirty="0">
                          <a:solidFill>
                            <a:schemeClr val="dk1"/>
                          </a:solidFill>
                          <a:uFillTx/>
                        </a:rPr>
                        <a:t>。</a:t>
                      </a:r>
                      <a:endParaRPr lang="zh-TW" altLang="zh-TW" sz="1800" dirty="0">
                        <a:solidFill>
                          <a:schemeClr val="dk1"/>
                        </a:solidFill>
                        <a:uFillTx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4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123643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D0C37F-B5AE-4544-8758-6C3B200A0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02" y="102974"/>
            <a:ext cx="8520600" cy="572700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二、觀察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程序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D73BB50-3268-4ED1-BDA6-06E27B56B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733708"/>
            <a:ext cx="8145294" cy="4409792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600" dirty="0">
                <a:solidFill>
                  <a:srgbClr val="FF0000"/>
                </a:solidFill>
              </a:rPr>
              <a:t>設計</a:t>
            </a:r>
            <a:endParaRPr lang="en-US" altLang="zh-TW" sz="2600" dirty="0">
              <a:solidFill>
                <a:srgbClr val="FF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觀察成員訓練：</a:t>
            </a:r>
            <a:r>
              <a:rPr lang="zh-TW" altLang="en-US" sz="2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確保觀察標準</a:t>
            </a:r>
            <a:r>
              <a:rPr lang="zh-TW" altLang="en-US" sz="2400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一致</a:t>
            </a:r>
            <a:endParaRPr lang="en-US" altLang="zh-TW" sz="13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講習、觀察前期樣本、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檢討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endParaRPr lang="en-US" altLang="zh-TW" sz="1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觀察成員分配：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降低成員個別差異對觀察結果之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endParaRPr lang="en-US" altLang="zh-TW" sz="25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每一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CCTV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小時至少兩位成員觀察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主、副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2" indent="0">
              <a:buNone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不同成員輪流搭配不同道路、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CCTV</a:t>
            </a:r>
          </a:p>
          <a:p>
            <a:pPr marL="1143000" lvl="2" indent="0">
              <a:buNone/>
            </a:pPr>
            <a:endParaRPr lang="en-US" altLang="zh-TW" sz="1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en-US" sz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</a:t>
            </a:r>
            <a:endParaRPr lang="en-US" altLang="zh-TW" sz="26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合格樣本篩選：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確保依據抽樣順序找到合於標準之觀察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樣本</a:t>
            </a:r>
            <a:endParaRPr lang="en-US" altLang="zh-TW" sz="25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儘速取得抽樣樣本、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檢查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2" indent="0">
              <a:buNone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再次索取備用樣本直到所需樣本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2" indent="0">
              <a:buNone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每週檢討會議：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確認所有觀察</a:t>
            </a:r>
            <a:r>
              <a:rPr lang="zh-TW" altLang="en-US" sz="25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結果</a:t>
            </a:r>
            <a:endParaRPr lang="en-US" altLang="zh-TW" sz="25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疑義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2" indent="0">
              <a:buNone/>
            </a:pPr>
            <a:endParaRPr lang="en-US" altLang="zh-TW" sz="1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485900" lvl="2" indent="-342900">
              <a:buFont typeface="Wingdings" panose="05000000000000000000" pitchFamily="2" charset="2"/>
              <a:buChar char="l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全體成員共識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C698250-DEA4-4D88-9E91-A11EE5560E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5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41255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024" y="152400"/>
            <a:ext cx="8520600" cy="572700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三、觀察結果與分析 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(109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solidFill>
                <a:schemeClr val="bg2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6</a:t>
            </a:fld>
            <a:endParaRPr lang="zh-TW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731778"/>
              </p:ext>
            </p:extLst>
          </p:nvPr>
        </p:nvGraphicFramePr>
        <p:xfrm>
          <a:off x="261656" y="1036129"/>
          <a:ext cx="8614960" cy="3866611"/>
        </p:xfrm>
        <a:graphic>
          <a:graphicData uri="http://schemas.openxmlformats.org/drawingml/2006/table">
            <a:tbl>
              <a:tblPr/>
              <a:tblGrid>
                <a:gridCol w="538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3843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七月結果表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63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7/31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0.51%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22-23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2.27%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7/27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727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0.14%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20-21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9.09%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7/25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525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3.43%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5-6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8.33%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7/18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3.45%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11-12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33.33%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7/14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2.42%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6-7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11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7/25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0.88%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15-16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114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7046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1.97%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114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7.95%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114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1.15%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0.45%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0.03%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0.34%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114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4.55%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2.27%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1.14%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482" marR="6482" marT="6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3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024" y="83127"/>
            <a:ext cx="852060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分析 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109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lang="zh-TW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endParaRPr lang="zh-TW" altLang="en-US" sz="28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7</a:t>
            </a:fld>
            <a:endParaRPr lang="zh-TW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974161"/>
              </p:ext>
            </p:extLst>
          </p:nvPr>
        </p:nvGraphicFramePr>
        <p:xfrm>
          <a:off x="261261" y="801011"/>
          <a:ext cx="8588832" cy="4101729"/>
        </p:xfrm>
        <a:graphic>
          <a:graphicData uri="http://schemas.openxmlformats.org/drawingml/2006/table">
            <a:tbl>
              <a:tblPr/>
              <a:tblGrid>
                <a:gridCol w="619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3126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八月結果表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8/29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21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8/10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0.89%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6-7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8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4.38%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5-6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28.57%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8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/7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1837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2.67%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21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9.09%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8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/19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3.38%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7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-8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8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1936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529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15-16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33.33%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529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7402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2.49%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529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14.75%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529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1.19%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0.41%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0.89%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529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8.20%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1.64%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4.92%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546" marR="6546" marT="65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1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2142" y="104213"/>
            <a:ext cx="8502752" cy="630078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分析 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109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8</a:t>
            </a:fld>
            <a:endParaRPr lang="zh-TW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841881"/>
              </p:ext>
            </p:extLst>
          </p:nvPr>
        </p:nvGraphicFramePr>
        <p:xfrm>
          <a:off x="252142" y="937791"/>
          <a:ext cx="8502752" cy="4085329"/>
        </p:xfrm>
        <a:graphic>
          <a:graphicData uri="http://schemas.openxmlformats.org/drawingml/2006/table">
            <a:tbl>
              <a:tblPr/>
              <a:tblGrid>
                <a:gridCol w="531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3142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72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CCTV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觀察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車種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抽樣時段行駛交通量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9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九月結果表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路段違規總計件數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路段違規總計比例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(%)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日期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編號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方向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24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時段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　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行進時未保持安全車距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未保持安全車距變換車道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車道間任意穿梭</a:t>
                      </a:r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(</a:t>
                      </a:r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鑽車縫</a:t>
                      </a:r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)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同車道併駛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違規使用路肩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沿車道線行駛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違規跨越槽化線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違規跨越雙白實線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Microsoft JhengHei"/>
                        </a:rPr>
                        <a:t>其它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9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/21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1.35%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3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13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16.67%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9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/13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1217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2.05%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83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22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-23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16.67%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9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/15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西行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1298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6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9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/14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1.96%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83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2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1-22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12.50%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9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/5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1925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1.25%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83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15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-16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18.75%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84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日期：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9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/6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東行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6.89%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283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細明體"/>
                        </a:rPr>
                        <a:t>時段：</a:t>
                      </a:r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11-12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　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12.50%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841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不分路段違規總計件數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8102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2.91%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841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14.52%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841"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不分路段違規比例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小型車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0.98%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0.36%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1.58%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841"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大型重機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6.45%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1.61%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1.61%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4.84%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6307" marR="6307" marT="63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38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9</a:t>
            </a:fld>
            <a:endParaRPr lang="zh-TW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194388"/>
              </p:ext>
            </p:extLst>
          </p:nvPr>
        </p:nvGraphicFramePr>
        <p:xfrm>
          <a:off x="169814" y="1341787"/>
          <a:ext cx="8662486" cy="2981496"/>
        </p:xfrm>
        <a:graphic>
          <a:graphicData uri="http://schemas.openxmlformats.org/drawingml/2006/table">
            <a:tbl>
              <a:tblPr/>
              <a:tblGrid>
                <a:gridCol w="618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874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23180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月份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月份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車種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行駛交通量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不良駕駛行為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總計件數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55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行進時未保持安全車距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未保持安全車距變換車道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車道間任意穿梭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(</a:t>
                      </a:r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鑽車縫</a:t>
                      </a:r>
                      <a:r>
                        <a:rPr lang="en-US" altLang="zh-TW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)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7030A0"/>
                          </a:solidFill>
                          <a:effectLst/>
                          <a:latin typeface="新細明體"/>
                        </a:rPr>
                        <a:t>同車道併駛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違規使用路肩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新細明體"/>
                        </a:rPr>
                        <a:t>沿車道線行駛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違規跨越槽化線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違規跨越雙白實線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其它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總計比例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180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台</a:t>
                      </a:r>
                      <a:r>
                        <a:rPr lang="en-US" altLang="zh-TW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88</a:t>
                      </a:r>
                      <a:r>
                        <a:rPr lang="zh-TW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線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數量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22550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559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1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1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比例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小型車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1.10%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0.01%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0.97%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2.76%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1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大型重機</a:t>
                      </a:r>
                    </a:p>
                  </a:txBody>
                  <a:tcPr marL="7560" marR="7560" marT="75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---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6.16%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1.90%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0.47%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3.32%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9.04%</a:t>
                      </a:r>
                    </a:p>
                  </a:txBody>
                  <a:tcPr marL="7560" marR="7560" marT="75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標題 1"/>
          <p:cNvSpPr txBox="1">
            <a:spLocks/>
          </p:cNvSpPr>
          <p:nvPr/>
        </p:nvSpPr>
        <p:spPr>
          <a:xfrm>
            <a:off x="234294" y="68367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0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** 違規樣態統計表 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第一季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7-9</a:t>
            </a:r>
            <a:r>
              <a:rPr lang="zh-TW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24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400" b="1" dirty="0">
              <a:solidFill>
                <a:srgbClr val="0000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252144" y="104213"/>
            <a:ext cx="8502750" cy="572700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三、觀察結果與</a:t>
            </a:r>
            <a:r>
              <a:rPr lang="zh-TW" altLang="en-US" sz="2800" b="1" dirty="0" smtClean="0">
                <a:solidFill>
                  <a:schemeClr val="bg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分析</a:t>
            </a:r>
            <a:r>
              <a:rPr lang="en-US" altLang="zh-TW" sz="2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endParaRPr lang="zh-TW" altLang="en-US" sz="28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34345"/>
      </p:ext>
    </p:extLst>
  </p:cSld>
  <p:clrMapOvr>
    <a:masterClrMapping/>
  </p:clrMapOvr>
</p:sld>
</file>

<file path=ppt/theme/theme1.xml><?xml version="1.0" encoding="utf-8"?>
<a:theme xmlns:a="http://schemas.openxmlformats.org/drawingml/2006/main" name="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2237</Words>
  <Application>Microsoft Office PowerPoint</Application>
  <PresentationFormat>如螢幕大小 (16:9)</PresentationFormat>
  <Paragraphs>1055</Paragraphs>
  <Slides>12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Arial</vt:lpstr>
      <vt:lpstr>Wingdings</vt:lpstr>
      <vt:lpstr>Microsoft JhengHei</vt:lpstr>
      <vt:lpstr>Times New Roman</vt:lpstr>
      <vt:lpstr>Arial Black</vt:lpstr>
      <vt:lpstr>細明體</vt:lpstr>
      <vt:lpstr>Microsoft JhengHei</vt:lpstr>
      <vt:lpstr>新細明體</vt:lpstr>
      <vt:lpstr>基本</vt:lpstr>
      <vt:lpstr>大型重機行駛快速道路績效評估檢核案 —台88線第一季觀察結果</vt:lpstr>
      <vt:lpstr>簡報大綱</vt:lpstr>
      <vt:lpstr>一、觀察指標與定義:</vt:lpstr>
      <vt:lpstr>一、觀察指標與定義:</vt:lpstr>
      <vt:lpstr>二、觀察作業程序:</vt:lpstr>
      <vt:lpstr>三、觀察結果與分析 (109年7月) :</vt:lpstr>
      <vt:lpstr>三、觀察結果與分析 (109年8月) : </vt:lpstr>
      <vt:lpstr>三、觀察結果與分析 (109年9月) :</vt:lpstr>
      <vt:lpstr>三、觀察結果與分析:</vt:lpstr>
      <vt:lpstr>四、觀察指標總結:</vt:lpstr>
      <vt:lpstr>四、觀察指標總結:</vt:lpstr>
      <vt:lpstr>END 敬請指教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大型重機觀察計畫說明</dc:title>
  <dc:creator>梁喻婷</dc:creator>
  <cp:lastModifiedBy>superuser</cp:lastModifiedBy>
  <cp:revision>98</cp:revision>
  <dcterms:modified xsi:type="dcterms:W3CDTF">2021-01-25T04:28:39Z</dcterms:modified>
</cp:coreProperties>
</file>