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20"/>
  </p:notesMasterIdLst>
  <p:sldIdLst>
    <p:sldId id="311" r:id="rId2"/>
    <p:sldId id="352" r:id="rId3"/>
    <p:sldId id="312" r:id="rId4"/>
    <p:sldId id="313" r:id="rId5"/>
    <p:sldId id="342" r:id="rId6"/>
    <p:sldId id="343" r:id="rId7"/>
    <p:sldId id="305" r:id="rId8"/>
    <p:sldId id="306" r:id="rId9"/>
    <p:sldId id="356" r:id="rId10"/>
    <p:sldId id="353" r:id="rId11"/>
    <p:sldId id="354" r:id="rId12"/>
    <p:sldId id="355" r:id="rId13"/>
    <p:sldId id="280" r:id="rId14"/>
    <p:sldId id="357" r:id="rId15"/>
    <p:sldId id="338" r:id="rId16"/>
    <p:sldId id="358" r:id="rId17"/>
    <p:sldId id="351" r:id="rId18"/>
    <p:sldId id="349" r:id="rId19"/>
  </p:sldIdLst>
  <p:sldSz cx="9144000" cy="5143500" type="screen16x9"/>
  <p:notesSz cx="6858000" cy="9144000"/>
  <p:embeddedFontLst>
    <p:embeddedFont>
      <p:font typeface="微軟正黑體" pitchFamily="34" charset="-120"/>
      <p:regular r:id="rId21"/>
      <p:bold r:id="rId22"/>
    </p:embeddedFont>
    <p:embeddedFont>
      <p:font typeface="標楷體" pitchFamily="65" charset="-120"/>
      <p:regular r:id="rId23"/>
    </p:embeddedFont>
    <p:embeddedFont>
      <p:font typeface="Arial Black" pitchFamily="34" charset="0"/>
      <p:bold r:id="rId24"/>
    </p:embeddedFont>
    <p:embeddedFont>
      <p:font typeface="Calibri" pitchFamily="34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160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4" roundtripDataSignature="AMtx7mj5/H4aYZL/lw9BXqjmvSkX8zr+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A2F5084-45DC-4B49-AB93-5E268781EC34}">
  <a:tblStyle styleId="{2A2F5084-45DC-4B49-AB93-5E268781EC34}" styleName="Table_0">
    <a:wholeTbl>
      <a:tcTxStyle>
        <a:font>
          <a:latin typeface="Arial"/>
          <a:ea typeface="Arial"/>
          <a:cs typeface="Arial"/>
        </a:font>
        <a:schemeClr val="tx1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35A8B4E-C454-460F-9D70-FCE7E625BCEE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97" autoAdjust="0"/>
    <p:restoredTop sz="94660"/>
  </p:normalViewPr>
  <p:slideViewPr>
    <p:cSldViewPr snapToGrid="0">
      <p:cViewPr varScale="1">
        <p:scale>
          <a:sx n="146" d="100"/>
          <a:sy n="146" d="100"/>
        </p:scale>
        <p:origin x="-624" y="-84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6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64" Type="http://customschemas.google.com/relationships/presentationmetadata" Target="metadata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總計!$B$70</c:f>
              <c:strCache>
                <c:ptCount val="1"/>
                <c:pt idx="0">
                  <c:v>小型車</c:v>
                </c:pt>
              </c:strCache>
            </c:strRef>
          </c:tx>
          <c:marker>
            <c:symbol val="none"/>
          </c:marker>
          <c:cat>
            <c:strRef>
              <c:f>總計!$C$69:$K$69</c:f>
              <c:strCache>
                <c:ptCount val="9"/>
                <c:pt idx="0">
                  <c:v>七月</c:v>
                </c:pt>
                <c:pt idx="1">
                  <c:v>八月</c:v>
                </c:pt>
                <c:pt idx="2">
                  <c:v>九月</c:v>
                </c:pt>
                <c:pt idx="3">
                  <c:v>十月</c:v>
                </c:pt>
                <c:pt idx="4">
                  <c:v>十一月</c:v>
                </c:pt>
                <c:pt idx="5">
                  <c:v>十二月</c:v>
                </c:pt>
                <c:pt idx="6">
                  <c:v>一月</c:v>
                </c:pt>
                <c:pt idx="7">
                  <c:v>二月</c:v>
                </c:pt>
                <c:pt idx="8">
                  <c:v>三月</c:v>
                </c:pt>
              </c:strCache>
            </c:strRef>
          </c:cat>
          <c:val>
            <c:numRef>
              <c:f>總計!$C$70:$K$70</c:f>
              <c:numCache>
                <c:formatCode>0.00%</c:formatCode>
                <c:ptCount val="9"/>
                <c:pt idx="0">
                  <c:v>1.9727504967357368E-2</c:v>
                </c:pt>
                <c:pt idx="1">
                  <c:v>2.4858146446906239E-2</c:v>
                </c:pt>
                <c:pt idx="2">
                  <c:v>2.9128610219698842E-2</c:v>
                </c:pt>
                <c:pt idx="3">
                  <c:v>2.5280580433057476E-2</c:v>
                </c:pt>
                <c:pt idx="4">
                  <c:v>2.2595830531271014E-2</c:v>
                </c:pt>
                <c:pt idx="5">
                  <c:v>2.5508222193448143E-2</c:v>
                </c:pt>
                <c:pt idx="6">
                  <c:v>2.3277147116156405E-2</c:v>
                </c:pt>
                <c:pt idx="7">
                  <c:v>2.1927420239008878E-2</c:v>
                </c:pt>
                <c:pt idx="8">
                  <c:v>2.1816562778272486E-2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總計!$B$71</c:f>
              <c:strCache>
                <c:ptCount val="1"/>
                <c:pt idx="0">
                  <c:v>大型重機</c:v>
                </c:pt>
              </c:strCache>
            </c:strRef>
          </c:tx>
          <c:marker>
            <c:symbol val="none"/>
          </c:marker>
          <c:cat>
            <c:strRef>
              <c:f>總計!$C$69:$K$69</c:f>
              <c:strCache>
                <c:ptCount val="9"/>
                <c:pt idx="0">
                  <c:v>七月</c:v>
                </c:pt>
                <c:pt idx="1">
                  <c:v>八月</c:v>
                </c:pt>
                <c:pt idx="2">
                  <c:v>九月</c:v>
                </c:pt>
                <c:pt idx="3">
                  <c:v>十月</c:v>
                </c:pt>
                <c:pt idx="4">
                  <c:v>十一月</c:v>
                </c:pt>
                <c:pt idx="5">
                  <c:v>十二月</c:v>
                </c:pt>
                <c:pt idx="6">
                  <c:v>一月</c:v>
                </c:pt>
                <c:pt idx="7">
                  <c:v>二月</c:v>
                </c:pt>
                <c:pt idx="8">
                  <c:v>三月</c:v>
                </c:pt>
              </c:strCache>
            </c:strRef>
          </c:cat>
          <c:val>
            <c:numRef>
              <c:f>總計!$C$71:$K$71</c:f>
              <c:numCache>
                <c:formatCode>0.00%</c:formatCode>
                <c:ptCount val="9"/>
                <c:pt idx="0">
                  <c:v>7.9545454545454544E-2</c:v>
                </c:pt>
                <c:pt idx="1">
                  <c:v>0.14754098360655737</c:v>
                </c:pt>
                <c:pt idx="2">
                  <c:v>0.14516129032258063</c:v>
                </c:pt>
                <c:pt idx="3">
                  <c:v>0.14545454545454545</c:v>
                </c:pt>
                <c:pt idx="4">
                  <c:v>0.18181818181818182</c:v>
                </c:pt>
                <c:pt idx="5">
                  <c:v>0.16326530612244897</c:v>
                </c:pt>
                <c:pt idx="6">
                  <c:v>0.11320754716981132</c:v>
                </c:pt>
                <c:pt idx="7">
                  <c:v>0.13461538461538464</c:v>
                </c:pt>
                <c:pt idx="8">
                  <c:v>0.11805555555555555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712768"/>
        <c:axId val="97735040"/>
      </c:lineChart>
      <c:catAx>
        <c:axId val="97712768"/>
        <c:scaling>
          <c:orientation val="minMax"/>
        </c:scaling>
        <c:delete val="0"/>
        <c:axPos val="b"/>
        <c:majorTickMark val="out"/>
        <c:minorTickMark val="none"/>
        <c:tickLblPos val="nextTo"/>
        <c:crossAx val="97735040"/>
        <c:crosses val="autoZero"/>
        <c:auto val="1"/>
        <c:lblAlgn val="ctr"/>
        <c:lblOffset val="100"/>
        <c:noMultiLvlLbl val="0"/>
      </c:catAx>
      <c:valAx>
        <c:axId val="9773504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977127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1690935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>
              <a:uFillTx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框行進</a:t>
            </a:r>
            <a:r>
              <a:rPr lang="en-US" altLang="zh-TW" dirty="0"/>
              <a:t>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887266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>
              <a:uFillTx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829406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007992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768665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框行進</a:t>
            </a:r>
            <a:r>
              <a:rPr lang="en-US" altLang="zh-TW" dirty="0"/>
              <a:t>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18501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框行進</a:t>
            </a:r>
            <a:r>
              <a:rPr lang="en-US" altLang="zh-TW" dirty="0"/>
              <a:t>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46180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框行進</a:t>
            </a:r>
            <a:r>
              <a:rPr lang="en-US" altLang="zh-TW" dirty="0"/>
              <a:t>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887266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框行進</a:t>
            </a:r>
            <a:r>
              <a:rPr lang="en-US" altLang="zh-TW" dirty="0"/>
              <a:t>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887266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框行進</a:t>
            </a:r>
            <a:r>
              <a:rPr lang="en-US" altLang="zh-TW" dirty="0"/>
              <a:t>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88726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標題投影片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1"/>
          <p:cNvSpPr txBox="1">
            <a:spLocks noGrp="1"/>
          </p:cNvSpPr>
          <p:nvPr>
            <p:ph type="ctrTitle"/>
          </p:nvPr>
        </p:nvSpPr>
        <p:spPr>
          <a:xfrm>
            <a:off x="457200" y="171450"/>
            <a:ext cx="7772400" cy="3428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Arial Black"/>
              <a:buNone/>
              <a:defRPr sz="8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1"/>
          <p:cNvSpPr txBox="1">
            <a:spLocks noGrp="1"/>
          </p:cNvSpPr>
          <p:nvPr>
            <p:ph type="subTitle" idx="1"/>
          </p:nvPr>
        </p:nvSpPr>
        <p:spPr>
          <a:xfrm>
            <a:off x="457200" y="3600450"/>
            <a:ext cx="68580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1"/>
          <p:cNvSpPr txBox="1">
            <a:spLocks noGrp="1"/>
          </p:cNvSpPr>
          <p:nvPr>
            <p:ph type="dt" idx="10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1"/>
          <p:cNvSpPr txBox="1">
            <a:spLocks noGrp="1"/>
          </p:cNvSpPr>
          <p:nvPr>
            <p:ph type="ftr" idx="11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1"/>
          <p:cNvSpPr/>
          <p:nvPr/>
        </p:nvSpPr>
        <p:spPr>
          <a:xfrm>
            <a:off x="9001124" y="3634740"/>
            <a:ext cx="142876" cy="150876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31"/>
          <p:cNvSpPr/>
          <p:nvPr/>
        </p:nvSpPr>
        <p:spPr>
          <a:xfrm>
            <a:off x="9001124" y="0"/>
            <a:ext cx="142876" cy="363474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31"/>
          <p:cNvSpPr txBox="1">
            <a:spLocks noGrp="1"/>
          </p:cNvSpPr>
          <p:nvPr>
            <p:ph type="sldNum" idx="12"/>
          </p:nvPr>
        </p:nvSpPr>
        <p:spPr>
          <a:xfrm rot="-5400000">
            <a:off x="8391843" y="4368483"/>
            <a:ext cx="986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179576"/>
            <a:ext cx="3291840" cy="47982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1694525"/>
            <a:ext cx="3291840" cy="28803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179576"/>
            <a:ext cx="3291840" cy="47982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1694525"/>
            <a:ext cx="3291840" cy="28803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z="750" smtClean="0">
                <a:solidFill>
                  <a:schemeClr val="dk2"/>
                </a:solidFill>
                <a:uFillTx/>
              </a:rPr>
              <a:pPr/>
              <a:t>‹#›</a:t>
            </a:fld>
            <a:endParaRPr lang="zh-TW" altLang="en-US" sz="750">
              <a:solidFill>
                <a:schemeClr val="dk2"/>
              </a:solidFill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48750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1pPr>
            <a:lvl2pPr marL="914400" lvl="1" indent="-3556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/>
            </a:lvl2pPr>
            <a:lvl3pPr marL="1371600" lvl="2" indent="-3429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30200" algn="l"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6pPr>
            <a:lvl7pPr marL="3200400" lvl="6" indent="-330200" algn="l"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7pPr>
            <a:lvl8pPr marL="3657600" lvl="7" indent="-330200" algn="l"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8pPr>
            <a:lvl9pPr marL="4114800" lvl="8" indent="-330200" algn="l"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34"/>
          <p:cNvSpPr txBox="1">
            <a:spLocks noGrp="1"/>
          </p:cNvSpPr>
          <p:nvPr>
            <p:ph type="sldNum" idx="12"/>
          </p:nvPr>
        </p:nvSpPr>
        <p:spPr>
          <a:xfrm>
            <a:off x="8754894" y="4902740"/>
            <a:ext cx="389106" cy="24076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6"/>
          <p:cNvSpPr txBox="1">
            <a:spLocks noGrp="1"/>
          </p:cNvSpPr>
          <p:nvPr>
            <p:ph type="title"/>
          </p:nvPr>
        </p:nvSpPr>
        <p:spPr>
          <a:xfrm>
            <a:off x="457200" y="1085851"/>
            <a:ext cx="7772400" cy="3240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Arial Black"/>
              <a:buNone/>
              <a:defRPr sz="8800" b="0" cap="none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6"/>
          <p:cNvSpPr txBox="1">
            <a:spLocks noGrp="1"/>
          </p:cNvSpPr>
          <p:nvPr>
            <p:ph type="body" idx="1"/>
          </p:nvPr>
        </p:nvSpPr>
        <p:spPr>
          <a:xfrm>
            <a:off x="457200" y="171451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 b="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36"/>
          <p:cNvSpPr txBox="1">
            <a:spLocks noGrp="1"/>
          </p:cNvSpPr>
          <p:nvPr>
            <p:ph type="dt" idx="10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36"/>
          <p:cNvSpPr txBox="1">
            <a:spLocks noGrp="1"/>
          </p:cNvSpPr>
          <p:nvPr>
            <p:ph type="sldNum" idx="12"/>
          </p:nvPr>
        </p:nvSpPr>
        <p:spPr>
          <a:xfrm rot="-5400000">
            <a:off x="8391843" y="4368483"/>
            <a:ext cx="986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0" name="Google Shape;50;p36"/>
          <p:cNvSpPr txBox="1">
            <a:spLocks noGrp="1"/>
          </p:cNvSpPr>
          <p:nvPr>
            <p:ph type="ftr" idx="11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7"/>
          <p:cNvSpPr txBox="1">
            <a:spLocks noGrp="1"/>
          </p:cNvSpPr>
          <p:nvPr>
            <p:ph type="title"/>
          </p:nvPr>
        </p:nvSpPr>
        <p:spPr>
          <a:xfrm>
            <a:off x="457200" y="114539"/>
            <a:ext cx="5791200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7"/>
          <p:cNvSpPr txBox="1">
            <a:spLocks noGrp="1"/>
          </p:cNvSpPr>
          <p:nvPr>
            <p:ph type="body" idx="1"/>
          </p:nvPr>
        </p:nvSpPr>
        <p:spPr>
          <a:xfrm>
            <a:off x="1630680" y="1181101"/>
            <a:ext cx="329184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marL="914400" lvl="1" indent="-3810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4" name="Google Shape;54;p37"/>
          <p:cNvSpPr txBox="1">
            <a:spLocks noGrp="1"/>
          </p:cNvSpPr>
          <p:nvPr>
            <p:ph type="body" idx="2"/>
          </p:nvPr>
        </p:nvSpPr>
        <p:spPr>
          <a:xfrm>
            <a:off x="5090160" y="1181101"/>
            <a:ext cx="329184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marL="914400" lvl="1" indent="-3810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5" name="Google Shape;55;p37"/>
          <p:cNvSpPr txBox="1">
            <a:spLocks noGrp="1"/>
          </p:cNvSpPr>
          <p:nvPr>
            <p:ph type="dt" idx="10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7"/>
          <p:cNvSpPr txBox="1">
            <a:spLocks noGrp="1"/>
          </p:cNvSpPr>
          <p:nvPr>
            <p:ph type="ftr" idx="11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7"/>
          <p:cNvSpPr txBox="1">
            <a:spLocks noGrp="1"/>
          </p:cNvSpPr>
          <p:nvPr>
            <p:ph type="sldNum" idx="12"/>
          </p:nvPr>
        </p:nvSpPr>
        <p:spPr>
          <a:xfrm rot="-5400000">
            <a:off x="8391843" y="4368483"/>
            <a:ext cx="986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8"/>
          <p:cNvSpPr txBox="1">
            <a:spLocks noGrp="1"/>
          </p:cNvSpPr>
          <p:nvPr>
            <p:ph type="dt" idx="10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8"/>
          <p:cNvSpPr txBox="1">
            <a:spLocks noGrp="1"/>
          </p:cNvSpPr>
          <p:nvPr>
            <p:ph type="ftr" idx="11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38"/>
          <p:cNvSpPr txBox="1">
            <a:spLocks noGrp="1"/>
          </p:cNvSpPr>
          <p:nvPr>
            <p:ph type="sldNum" idx="12"/>
          </p:nvPr>
        </p:nvSpPr>
        <p:spPr>
          <a:xfrm rot="-5400000">
            <a:off x="8391843" y="4368483"/>
            <a:ext cx="986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9"/>
          <p:cNvSpPr txBox="1">
            <a:spLocks noGrp="1"/>
          </p:cNvSpPr>
          <p:nvPr>
            <p:ph type="body" idx="1"/>
          </p:nvPr>
        </p:nvSpPr>
        <p:spPr>
          <a:xfrm>
            <a:off x="3575050" y="1200150"/>
            <a:ext cx="5111750" cy="33604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marL="914400" lvl="1" indent="-406400" algn="l">
              <a:spcBef>
                <a:spcPts val="600"/>
              </a:spcBef>
              <a:spcAft>
                <a:spcPts val="0"/>
              </a:spcAft>
              <a:buSzPts val="2800"/>
              <a:buChar char="•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4" name="Google Shape;64;p39"/>
          <p:cNvSpPr txBox="1">
            <a:spLocks noGrp="1"/>
          </p:cNvSpPr>
          <p:nvPr>
            <p:ph type="body" idx="2"/>
          </p:nvPr>
        </p:nvSpPr>
        <p:spPr>
          <a:xfrm>
            <a:off x="457201" y="1200150"/>
            <a:ext cx="3008313" cy="33604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39"/>
          <p:cNvSpPr txBox="1">
            <a:spLocks noGrp="1"/>
          </p:cNvSpPr>
          <p:nvPr>
            <p:ph type="dt" idx="10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9"/>
          <p:cNvSpPr txBox="1">
            <a:spLocks noGrp="1"/>
          </p:cNvSpPr>
          <p:nvPr>
            <p:ph type="ftr" idx="11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9"/>
          <p:cNvSpPr txBox="1">
            <a:spLocks noGrp="1"/>
          </p:cNvSpPr>
          <p:nvPr>
            <p:ph type="sldNum" idx="12"/>
          </p:nvPr>
        </p:nvSpPr>
        <p:spPr>
          <a:xfrm rot="-5400000">
            <a:off x="8391843" y="4368483"/>
            <a:ext cx="986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8" name="Google Shape;68;p39"/>
          <p:cNvSpPr txBox="1">
            <a:spLocks noGrp="1"/>
          </p:cNvSpPr>
          <p:nvPr>
            <p:ph type="title"/>
          </p:nvPr>
        </p:nvSpPr>
        <p:spPr>
          <a:xfrm>
            <a:off x="457200" y="114539"/>
            <a:ext cx="5791200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含標題的圖片" type="picTx">
  <p:cSld name="PICTURE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40"/>
          <p:cNvSpPr/>
          <p:nvPr/>
        </p:nvSpPr>
        <p:spPr>
          <a:xfrm>
            <a:off x="9001124" y="3634740"/>
            <a:ext cx="142876" cy="150876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40"/>
          <p:cNvSpPr>
            <a:spLocks noGrp="1"/>
          </p:cNvSpPr>
          <p:nvPr>
            <p:ph type="pic" idx="2"/>
          </p:nvPr>
        </p:nvSpPr>
        <p:spPr>
          <a:xfrm>
            <a:off x="-1" y="0"/>
            <a:ext cx="9000877" cy="363474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Google Shape;72;p40"/>
          <p:cNvSpPr txBox="1">
            <a:spLocks noGrp="1"/>
          </p:cNvSpPr>
          <p:nvPr>
            <p:ph type="body" idx="1"/>
          </p:nvPr>
        </p:nvSpPr>
        <p:spPr>
          <a:xfrm>
            <a:off x="457200" y="4286250"/>
            <a:ext cx="8153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3" name="Google Shape;73;p40"/>
          <p:cNvSpPr txBox="1">
            <a:spLocks noGrp="1"/>
          </p:cNvSpPr>
          <p:nvPr>
            <p:ph type="dt" idx="10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0"/>
          <p:cNvSpPr txBox="1">
            <a:spLocks noGrp="1"/>
          </p:cNvSpPr>
          <p:nvPr>
            <p:ph type="ftr" idx="11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40"/>
          <p:cNvSpPr txBox="1">
            <a:spLocks noGrp="1"/>
          </p:cNvSpPr>
          <p:nvPr>
            <p:ph type="sldNum" idx="12"/>
          </p:nvPr>
        </p:nvSpPr>
        <p:spPr>
          <a:xfrm rot="-5400000">
            <a:off x="8391843" y="4368483"/>
            <a:ext cx="986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6" name="Google Shape;76;p40"/>
          <p:cNvSpPr txBox="1">
            <a:spLocks noGrp="1"/>
          </p:cNvSpPr>
          <p:nvPr>
            <p:ph type="title"/>
          </p:nvPr>
        </p:nvSpPr>
        <p:spPr>
          <a:xfrm>
            <a:off x="457200" y="3714750"/>
            <a:ext cx="8153400" cy="5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 Black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0"/>
          <p:cNvSpPr/>
          <p:nvPr/>
        </p:nvSpPr>
        <p:spPr>
          <a:xfrm>
            <a:off x="9001124" y="0"/>
            <a:ext cx="142876" cy="363474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1"/>
          <p:cNvSpPr txBox="1">
            <a:spLocks noGrp="1"/>
          </p:cNvSpPr>
          <p:nvPr>
            <p:ph type="title"/>
          </p:nvPr>
        </p:nvSpPr>
        <p:spPr>
          <a:xfrm>
            <a:off x="457200" y="114539"/>
            <a:ext cx="5791200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1"/>
          <p:cNvSpPr txBox="1">
            <a:spLocks noGrp="1"/>
          </p:cNvSpPr>
          <p:nvPr>
            <p:ph type="body" idx="1"/>
          </p:nvPr>
        </p:nvSpPr>
        <p:spPr>
          <a:xfrm rot="5400000">
            <a:off x="2627114" y="-855463"/>
            <a:ext cx="3280172" cy="76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41"/>
          <p:cNvSpPr txBox="1">
            <a:spLocks noGrp="1"/>
          </p:cNvSpPr>
          <p:nvPr>
            <p:ph type="dt" idx="10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1"/>
          <p:cNvSpPr txBox="1">
            <a:spLocks noGrp="1"/>
          </p:cNvSpPr>
          <p:nvPr>
            <p:ph type="ftr" idx="11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1"/>
          <p:cNvSpPr txBox="1">
            <a:spLocks noGrp="1"/>
          </p:cNvSpPr>
          <p:nvPr>
            <p:ph type="sldNum" idx="12"/>
          </p:nvPr>
        </p:nvSpPr>
        <p:spPr>
          <a:xfrm rot="-5400000">
            <a:off x="8391843" y="4368483"/>
            <a:ext cx="986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2"/>
          <p:cNvSpPr txBox="1">
            <a:spLocks noGrp="1"/>
          </p:cNvSpPr>
          <p:nvPr>
            <p:ph type="title"/>
          </p:nvPr>
        </p:nvSpPr>
        <p:spPr>
          <a:xfrm rot="5400000">
            <a:off x="5463778" y="1371601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42"/>
          <p:cNvSpPr txBox="1">
            <a:spLocks noGrp="1"/>
          </p:cNvSpPr>
          <p:nvPr>
            <p:ph type="body" idx="1"/>
          </p:nvPr>
        </p:nvSpPr>
        <p:spPr>
          <a:xfrm rot="5400000">
            <a:off x="1272778" y="-609599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42"/>
          <p:cNvSpPr txBox="1">
            <a:spLocks noGrp="1"/>
          </p:cNvSpPr>
          <p:nvPr>
            <p:ph type="dt" idx="10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42"/>
          <p:cNvSpPr txBox="1">
            <a:spLocks noGrp="1"/>
          </p:cNvSpPr>
          <p:nvPr>
            <p:ph type="ftr" idx="11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2"/>
          <p:cNvSpPr txBox="1">
            <a:spLocks noGrp="1"/>
          </p:cNvSpPr>
          <p:nvPr>
            <p:ph type="sldNum" idx="12"/>
          </p:nvPr>
        </p:nvSpPr>
        <p:spPr>
          <a:xfrm rot="-5400000">
            <a:off x="8391843" y="4368483"/>
            <a:ext cx="986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0"/>
          <p:cNvSpPr txBox="1">
            <a:spLocks noGrp="1"/>
          </p:cNvSpPr>
          <p:nvPr>
            <p:ph type="title"/>
          </p:nvPr>
        </p:nvSpPr>
        <p:spPr>
          <a:xfrm>
            <a:off x="457200" y="114539"/>
            <a:ext cx="5791200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 Black"/>
              <a:buNone/>
              <a:defRPr sz="36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0"/>
          <p:cNvSpPr txBox="1">
            <a:spLocks noGrp="1"/>
          </p:cNvSpPr>
          <p:nvPr>
            <p:ph type="body" idx="1"/>
          </p:nvPr>
        </p:nvSpPr>
        <p:spPr>
          <a:xfrm>
            <a:off x="457200" y="1314451"/>
            <a:ext cx="7620000" cy="3280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0"/>
          <p:cNvSpPr txBox="1">
            <a:spLocks noGrp="1"/>
          </p:cNvSpPr>
          <p:nvPr>
            <p:ph type="dt" idx="10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30"/>
          <p:cNvSpPr txBox="1">
            <a:spLocks noGrp="1"/>
          </p:cNvSpPr>
          <p:nvPr>
            <p:ph type="ftr" idx="11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30"/>
          <p:cNvSpPr txBox="1">
            <a:spLocks noGrp="1"/>
          </p:cNvSpPr>
          <p:nvPr>
            <p:ph type="sldNum" idx="12"/>
          </p:nvPr>
        </p:nvSpPr>
        <p:spPr>
          <a:xfrm rot="-5400000">
            <a:off x="8391843" y="4368483"/>
            <a:ext cx="986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" name="Google Shape;11;p30"/>
          <p:cNvSpPr/>
          <p:nvPr/>
        </p:nvSpPr>
        <p:spPr>
          <a:xfrm>
            <a:off x="9001124" y="0"/>
            <a:ext cx="142876" cy="1028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30"/>
          <p:cNvSpPr/>
          <p:nvPr/>
        </p:nvSpPr>
        <p:spPr>
          <a:xfrm>
            <a:off x="9001124" y="1028700"/>
            <a:ext cx="142876" cy="4114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586775" y="1051034"/>
            <a:ext cx="7594334" cy="1318093"/>
          </a:xfrm>
          <a:prstGeom prst="rect">
            <a:avLst/>
          </a:prstGeom>
        </p:spPr>
        <p:txBody>
          <a:bodyPr vert="horz" lIns="68569" tIns="68569" rIns="68569" bIns="68569" rtlCol="0" anchor="b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zh-TW" altLang="en-US" sz="3400" b="1" dirty="0">
                <a:solidFill>
                  <a:srgbClr val="C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大型重機</a:t>
            </a:r>
            <a:r>
              <a:rPr lang="zh-TW" altLang="en-US" sz="3400" b="1" dirty="0" smtClean="0">
                <a:solidFill>
                  <a:srgbClr val="C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行駛快速道路績效</a:t>
            </a:r>
            <a:r>
              <a:rPr lang="zh-TW" altLang="en-US" sz="3400" b="1" dirty="0">
                <a:solidFill>
                  <a:srgbClr val="C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評估檢核案</a:t>
            </a:r>
            <a:r>
              <a:rPr lang="en-US" altLang="zh-TW" sz="3400" b="1" dirty="0">
                <a:solidFill>
                  <a:srgbClr val="C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400" b="1" dirty="0">
                <a:solidFill>
                  <a:srgbClr val="C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800" b="1" dirty="0" smtClean="0">
                <a:solidFill>
                  <a:srgbClr val="C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2800" b="1" dirty="0" smtClean="0">
                <a:solidFill>
                  <a:srgbClr val="C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台</a:t>
            </a:r>
            <a:r>
              <a:rPr lang="en-US" altLang="zh-TW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88</a:t>
            </a:r>
            <a:r>
              <a:rPr lang="zh-TW" altLang="en-US" sz="2800" b="1" dirty="0" smtClean="0">
                <a:solidFill>
                  <a:srgbClr val="C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線第二、三季</a:t>
            </a:r>
            <a:r>
              <a:rPr lang="zh-TW" altLang="en-US" sz="2800" b="1" dirty="0">
                <a:solidFill>
                  <a:srgbClr val="C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觀察結果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640039" y="3034146"/>
            <a:ext cx="7755815" cy="1555272"/>
          </a:xfrm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zh-TW" altLang="en-US" sz="2800" b="1" dirty="0" smtClean="0">
                <a:solidFill>
                  <a:srgbClr val="0000FF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執行單位</a:t>
            </a:r>
            <a:r>
              <a:rPr lang="en-US" altLang="zh-TW" sz="2800" b="1" dirty="0" smtClean="0">
                <a:solidFill>
                  <a:srgbClr val="0000FF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800" b="1" dirty="0" smtClean="0">
                <a:solidFill>
                  <a:srgbClr val="0000FF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 國立高雄科技大學運籌管理系</a:t>
            </a:r>
            <a:endParaRPr lang="en-US" altLang="zh-TW" sz="2800" b="1" dirty="0" smtClean="0">
              <a:solidFill>
                <a:srgbClr val="0000FF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Bef>
                <a:spcPts val="0"/>
              </a:spcBef>
            </a:pPr>
            <a:endParaRPr lang="en-US" altLang="zh-TW" sz="1600" b="1" dirty="0" smtClean="0">
              <a:solidFill>
                <a:srgbClr val="7030A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Bef>
                <a:spcPts val="0"/>
              </a:spcBef>
            </a:pPr>
            <a:r>
              <a:rPr lang="zh-TW" altLang="en-US" sz="24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主持人</a:t>
            </a:r>
            <a:r>
              <a:rPr lang="en-US" altLang="zh-TW" sz="24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4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黃山琿教授、吳偉銘教授</a:t>
            </a:r>
            <a:endParaRPr lang="en-US" altLang="zh-TW" sz="24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Bef>
                <a:spcPts val="0"/>
              </a:spcBef>
            </a:pPr>
            <a:endParaRPr lang="en-US" altLang="zh-TW" sz="24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Bef>
                <a:spcPts val="0"/>
              </a:spcBef>
            </a:pPr>
            <a:r>
              <a:rPr lang="en-US" altLang="zh-TW" sz="12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2021</a:t>
            </a:r>
            <a:r>
              <a:rPr lang="zh-TW" altLang="en-US" sz="12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2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12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2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28</a:t>
            </a:r>
            <a:r>
              <a:rPr lang="zh-TW" altLang="en-US" sz="12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6754" y="104213"/>
            <a:ext cx="8598140" cy="630078"/>
          </a:xfrm>
        </p:spPr>
        <p:txBody>
          <a:bodyPr>
            <a:noAutofit/>
          </a:bodyPr>
          <a:lstStyle/>
          <a:p>
            <a:r>
              <a:rPr lang="zh-TW" altLang="en-US" sz="2800" b="1" dirty="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三、觀察結果與</a:t>
            </a:r>
            <a:r>
              <a:rPr lang="zh-TW" altLang="en-US" sz="2800" b="1" dirty="0" smtClean="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分析 </a:t>
            </a:r>
            <a:r>
              <a:rPr lang="en-US" altLang="zh-TW" sz="2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(110</a:t>
            </a:r>
            <a:r>
              <a:rPr lang="zh-TW" altLang="en-US" sz="2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年</a:t>
            </a:r>
            <a:r>
              <a:rPr lang="en-US" altLang="zh-TW" sz="2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en-US" sz="2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sz="2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>
                <a:srgbClr val="D1282E"/>
              </a:buClr>
            </a:pPr>
            <a:fld id="{00000000-1234-1234-1234-123412341234}" type="slidenum">
              <a:rPr lang="en-US" altLang="zh-TW" smtClean="0">
                <a:solidFill>
                  <a:srgbClr val="D1282E"/>
                </a:solidFill>
              </a:rPr>
              <a:pPr>
                <a:buClr>
                  <a:srgbClr val="D1282E"/>
                </a:buClr>
              </a:pPr>
              <a:t>10</a:t>
            </a:fld>
            <a:endParaRPr lang="zh-TW" altLang="en-US" dirty="0">
              <a:solidFill>
                <a:srgbClr val="D1282E"/>
              </a:solidFill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446943"/>
              </p:ext>
            </p:extLst>
          </p:nvPr>
        </p:nvGraphicFramePr>
        <p:xfrm>
          <a:off x="150216" y="679262"/>
          <a:ext cx="8797840" cy="4219308"/>
        </p:xfrm>
        <a:graphic>
          <a:graphicData uri="http://schemas.openxmlformats.org/drawingml/2006/table">
            <a:tbl>
              <a:tblPr/>
              <a:tblGrid>
                <a:gridCol w="549865"/>
                <a:gridCol w="549865"/>
                <a:gridCol w="549865"/>
                <a:gridCol w="549865"/>
                <a:gridCol w="549865"/>
                <a:gridCol w="549865"/>
                <a:gridCol w="549865"/>
                <a:gridCol w="549865"/>
                <a:gridCol w="549865"/>
                <a:gridCol w="549865"/>
                <a:gridCol w="549865"/>
                <a:gridCol w="549865"/>
                <a:gridCol w="549865"/>
                <a:gridCol w="549865"/>
                <a:gridCol w="549865"/>
                <a:gridCol w="549865"/>
              </a:tblGrid>
              <a:tr h="15265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觀察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CCTV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觀察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車種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抽樣時段行駛交通量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9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一月結果表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路段違規總計件數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路段違規總計比例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(%)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65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日期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編號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方向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9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468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時段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行進時未保持安全車距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未保持安全車距變換車道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車道間任意穿梭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(</a:t>
                      </a:r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鑽車縫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)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同車道併駛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違規使用路肩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沿車道線行駛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違規跨越槽化線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違規跨越雙白實線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其它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45268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/28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東行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1872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1.92%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63668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17-18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45268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1/16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東行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2262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2.48%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63668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9-10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17.65%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45268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1/16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東行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1061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1.98%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63668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13-14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45268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1/29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西行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1385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2.67%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4979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2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1-22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40.00%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45268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1/17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西行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836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0.72%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15265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8-9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16.67%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45268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1/26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東行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1305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3.60%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63668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9-10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152650"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不分路段違規總計件數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8721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203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2.33%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52650"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11.32%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52650"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不分路段違規比例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1.17%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0.61%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0.55%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52650"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5.66%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5.66%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212" marR="6212" marT="6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7338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691" y="104213"/>
            <a:ext cx="8611203" cy="630078"/>
          </a:xfrm>
        </p:spPr>
        <p:txBody>
          <a:bodyPr>
            <a:noAutofit/>
          </a:bodyPr>
          <a:lstStyle/>
          <a:p>
            <a:r>
              <a:rPr lang="zh-TW" altLang="en-US" sz="2800" b="1" dirty="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三、觀察結果與</a:t>
            </a:r>
            <a:r>
              <a:rPr lang="zh-TW" altLang="en-US" sz="2800" b="1" dirty="0" smtClean="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分析 </a:t>
            </a:r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(110</a:t>
            </a:r>
            <a:r>
              <a:rPr lang="zh-TW" altLang="en-US" sz="2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年</a:t>
            </a:r>
            <a:r>
              <a:rPr lang="en-US" altLang="zh-TW" sz="2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zh-TW" altLang="en-US" sz="2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sz="2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11</a:t>
            </a:fld>
            <a:endParaRPr lang="zh-TW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217717"/>
              </p:ext>
            </p:extLst>
          </p:nvPr>
        </p:nvGraphicFramePr>
        <p:xfrm>
          <a:off x="137162" y="666207"/>
          <a:ext cx="8784768" cy="4232366"/>
        </p:xfrm>
        <a:graphic>
          <a:graphicData uri="http://schemas.openxmlformats.org/drawingml/2006/table">
            <a:tbl>
              <a:tblPr/>
              <a:tblGrid>
                <a:gridCol w="549048"/>
                <a:gridCol w="549048"/>
                <a:gridCol w="549048"/>
                <a:gridCol w="549048"/>
                <a:gridCol w="549048"/>
                <a:gridCol w="549048"/>
                <a:gridCol w="549048"/>
                <a:gridCol w="549048"/>
                <a:gridCol w="549048"/>
                <a:gridCol w="549048"/>
                <a:gridCol w="549048"/>
                <a:gridCol w="549048"/>
                <a:gridCol w="549048"/>
                <a:gridCol w="549048"/>
                <a:gridCol w="549048"/>
                <a:gridCol w="549048"/>
              </a:tblGrid>
              <a:tr h="16461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觀察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CCTV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觀察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車種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抽樣時段行駛交通量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9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二月結果表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路段違規總計件數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路段違規總計比例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(%)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61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日期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編號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方向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9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0404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時段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行進時未保持安全車距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未保持安全車距變換車道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車道間任意穿梭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(</a:t>
                      </a:r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鑽車縫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)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同車道併駛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違規使用路肩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沿車道線行駛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違規跨越槽化線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違規跨越雙白實線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其它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6351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2/27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西行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1724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0.87%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6936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13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-14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18.75%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6351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2/19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東行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2120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3.96%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16461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7-8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25.00%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16461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2/4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西行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1768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1.87%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8432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16-17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16461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2/5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西行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1221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1.97%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8432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12-13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16461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2/8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東行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941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2.34%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8432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13-14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6351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2/23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東行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1347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1.63%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6936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10-11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25.00%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164610"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不分路段違規總計件數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9121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2.19%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4610"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13.46%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4610"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不分路段違規比例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1.14%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0.65%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0.41%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4610"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11.54%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1.92%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7338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0223" y="104213"/>
            <a:ext cx="8604671" cy="630078"/>
          </a:xfrm>
        </p:spPr>
        <p:txBody>
          <a:bodyPr>
            <a:noAutofit/>
          </a:bodyPr>
          <a:lstStyle/>
          <a:p>
            <a:r>
              <a:rPr lang="zh-TW" altLang="en-US" sz="2800" b="1" dirty="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三、觀察結果與</a:t>
            </a:r>
            <a:r>
              <a:rPr lang="zh-TW" altLang="en-US" sz="2800" b="1" dirty="0" smtClean="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分析 </a:t>
            </a:r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(110</a:t>
            </a:r>
            <a:r>
              <a:rPr lang="zh-TW" altLang="en-US" sz="2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年</a:t>
            </a:r>
            <a:r>
              <a:rPr lang="en-US" altLang="zh-TW" sz="2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lang="zh-TW" altLang="en-US" sz="2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sz="2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12</a:t>
            </a:fld>
            <a:endParaRPr lang="zh-TW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206141"/>
              </p:ext>
            </p:extLst>
          </p:nvPr>
        </p:nvGraphicFramePr>
        <p:xfrm>
          <a:off x="189406" y="731522"/>
          <a:ext cx="8739056" cy="4153993"/>
        </p:xfrm>
        <a:graphic>
          <a:graphicData uri="http://schemas.openxmlformats.org/drawingml/2006/table">
            <a:tbl>
              <a:tblPr/>
              <a:tblGrid>
                <a:gridCol w="546191"/>
                <a:gridCol w="546191"/>
                <a:gridCol w="546191"/>
                <a:gridCol w="546191"/>
                <a:gridCol w="546191"/>
                <a:gridCol w="546191"/>
                <a:gridCol w="546191"/>
                <a:gridCol w="546191"/>
                <a:gridCol w="546191"/>
                <a:gridCol w="546191"/>
                <a:gridCol w="546191"/>
                <a:gridCol w="546191"/>
                <a:gridCol w="546191"/>
                <a:gridCol w="546191"/>
                <a:gridCol w="546191"/>
                <a:gridCol w="546191"/>
              </a:tblGrid>
              <a:tr h="16737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觀察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CCTV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觀察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車種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抽樣時段行駛交通量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9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三月結果表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路段違規總計件數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路段違規總計比例</a:t>
                      </a:r>
                      <a:r>
                        <a:rPr lang="en-US" altLang="zh-TW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(%)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37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日期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編號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方向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9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1083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時段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行進時未保持安全車距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未保持安全車距變換車道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車道間任意穿梭</a:t>
                      </a:r>
                      <a:r>
                        <a:rPr lang="en-US" altLang="zh-TW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(</a:t>
                      </a:r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鑽車縫</a:t>
                      </a:r>
                      <a:r>
                        <a:rPr lang="en-US" altLang="zh-TW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)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同車道併駛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違規使用路肩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沿車道線行駛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違規跨越槽化線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違規跨越雙白實線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其它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6737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3/16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西行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494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3.04%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8910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22-23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20.00%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16737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3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/12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東行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1317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2.58%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8910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14-15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20.00%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16737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3/18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西行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1682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1.31%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8910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18-19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9.09%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16737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3/17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東行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703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2.28%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8910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12-13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16737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3/4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西行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1315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2.05%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8910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20-21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20.00%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16737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3/17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西行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1353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1.63%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8910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15-16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167377"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不分路段違規總計件數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6864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136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1.98%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7377"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10.26%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7377"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不分路段違規比例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0.80%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0.51%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0.67%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7377"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5.13%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2.56%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2.56%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007" marR="6007" marT="6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7338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13</a:t>
            </a:fld>
            <a:endParaRPr lang="zh-TW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234294" y="68367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 Black"/>
              <a:buNone/>
              <a:defRPr sz="36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zh-TW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** 違規樣態統計表 </a:t>
            </a:r>
            <a:r>
              <a:rPr lang="en-US" altLang="zh-TW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第</a:t>
            </a:r>
            <a:r>
              <a:rPr lang="zh-TW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三</a:t>
            </a:r>
            <a:r>
              <a:rPr lang="zh-TW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季</a:t>
            </a:r>
            <a:r>
              <a:rPr lang="en-US" altLang="zh-TW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1-3</a:t>
            </a:r>
            <a:r>
              <a:rPr lang="zh-TW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TW" altLang="en-US" sz="2400" b="1" dirty="0">
              <a:solidFill>
                <a:srgbClr val="0000FF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252144" y="104213"/>
            <a:ext cx="8502750" cy="572700"/>
          </a:xfrm>
        </p:spPr>
        <p:txBody>
          <a:bodyPr>
            <a:noAutofit/>
          </a:bodyPr>
          <a:lstStyle/>
          <a:p>
            <a:r>
              <a:rPr lang="zh-TW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三、觀察結果與</a:t>
            </a:r>
            <a:r>
              <a:rPr lang="zh-TW" altLang="en-US" sz="2800" b="1" dirty="0" smtClean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分析</a:t>
            </a:r>
            <a:r>
              <a:rPr lang="en-US" altLang="zh-TW" sz="28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endParaRPr lang="zh-TW" altLang="en-US" sz="2800" b="1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793092"/>
              </p:ext>
            </p:extLst>
          </p:nvPr>
        </p:nvGraphicFramePr>
        <p:xfrm>
          <a:off x="234290" y="1502227"/>
          <a:ext cx="8520610" cy="2801983"/>
        </p:xfrm>
        <a:graphic>
          <a:graphicData uri="http://schemas.openxmlformats.org/drawingml/2006/table">
            <a:tbl>
              <a:tblPr/>
              <a:tblGrid>
                <a:gridCol w="608615"/>
                <a:gridCol w="608615"/>
                <a:gridCol w="608615"/>
                <a:gridCol w="608615"/>
                <a:gridCol w="608615"/>
                <a:gridCol w="608615"/>
                <a:gridCol w="608615"/>
                <a:gridCol w="608615"/>
                <a:gridCol w="608615"/>
                <a:gridCol w="608615"/>
                <a:gridCol w="608615"/>
                <a:gridCol w="608615"/>
                <a:gridCol w="608615"/>
                <a:gridCol w="608615"/>
              </a:tblGrid>
              <a:tr h="397701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車種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行駛交通量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不良駕駛行為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總計件數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347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新細明體"/>
                        </a:rPr>
                        <a:t>行進時未保持安全車距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新細明體"/>
                        </a:rPr>
                        <a:t>未保持安全車距變換車道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車道間任意穿梭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(</a:t>
                      </a:r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鑽車縫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)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7030A0"/>
                          </a:solidFill>
                          <a:effectLst/>
                          <a:latin typeface="新細明體"/>
                        </a:rPr>
                        <a:t>同車道併駛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違規使用路肩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新細明體"/>
                        </a:rPr>
                        <a:t>沿車道線行駛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違規跨越槽化線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違規跨越雙白實線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其它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總計比例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701">
                <a:tc rowSpan="4"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台</a:t>
                      </a:r>
                      <a:r>
                        <a:rPr lang="en-US" altLang="zh-TW" sz="8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88</a:t>
                      </a:r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線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數量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小型車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24706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261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147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131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539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</a:tr>
              <a:tr h="39770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大型重機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</a:tr>
              <a:tr h="39770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比例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小型車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1.06%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0.59%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0.53%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2.18%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</a:tr>
              <a:tr h="39770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大型重機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7.64%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3.47%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0.69%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11.81%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634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14</a:t>
            </a:fld>
            <a:endParaRPr lang="zh-TW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234294" y="68367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 Black"/>
              <a:buNone/>
              <a:defRPr sz="36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zh-TW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** 違規樣態統計表 </a:t>
            </a:r>
            <a:r>
              <a:rPr lang="en-US" altLang="zh-TW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前三季</a:t>
            </a:r>
            <a:r>
              <a:rPr lang="en-US" altLang="zh-TW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7-3</a:t>
            </a:r>
            <a:r>
              <a:rPr lang="zh-TW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TW" altLang="en-US" sz="2400" b="1" dirty="0">
              <a:solidFill>
                <a:srgbClr val="0000FF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252144" y="104213"/>
            <a:ext cx="8502750" cy="572700"/>
          </a:xfrm>
        </p:spPr>
        <p:txBody>
          <a:bodyPr>
            <a:noAutofit/>
          </a:bodyPr>
          <a:lstStyle/>
          <a:p>
            <a:r>
              <a:rPr lang="zh-TW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三、觀察結果與</a:t>
            </a:r>
            <a:r>
              <a:rPr lang="zh-TW" altLang="en-US" sz="2800" b="1" dirty="0" smtClean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分析</a:t>
            </a:r>
            <a:r>
              <a:rPr lang="en-US" altLang="zh-TW" sz="28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endParaRPr lang="zh-TW" altLang="en-US" sz="2800" b="1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513581"/>
              </p:ext>
            </p:extLst>
          </p:nvPr>
        </p:nvGraphicFramePr>
        <p:xfrm>
          <a:off x="339640" y="1789611"/>
          <a:ext cx="8366750" cy="2201092"/>
        </p:xfrm>
        <a:graphic>
          <a:graphicData uri="http://schemas.openxmlformats.org/drawingml/2006/table">
            <a:tbl>
              <a:tblPr/>
              <a:tblGrid>
                <a:gridCol w="597625"/>
                <a:gridCol w="597625"/>
                <a:gridCol w="597625"/>
                <a:gridCol w="597625"/>
                <a:gridCol w="597625"/>
                <a:gridCol w="597625"/>
                <a:gridCol w="597625"/>
                <a:gridCol w="597625"/>
                <a:gridCol w="597625"/>
                <a:gridCol w="597625"/>
                <a:gridCol w="597625"/>
                <a:gridCol w="597625"/>
                <a:gridCol w="597625"/>
                <a:gridCol w="597625"/>
              </a:tblGrid>
              <a:tr h="312413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車種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行駛交通量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不良駕駛行為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總計件數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0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新細明體"/>
                        </a:rPr>
                        <a:t>行進時未保持安全車距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新細明體"/>
                        </a:rPr>
                        <a:t>未保持安全車距變換車道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車道間任意穿梭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(</a:t>
                      </a:r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鑽車縫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)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7030A0"/>
                          </a:solidFill>
                          <a:effectLst/>
                          <a:latin typeface="新細明體"/>
                        </a:rPr>
                        <a:t>同車道併駛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違規使用路肩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新細明體"/>
                        </a:rPr>
                        <a:t>沿車道線行駛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違規跨越槽化線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違規跨越雙白實線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其它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總計比例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413">
                <a:tc rowSpan="4"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台</a:t>
                      </a:r>
                      <a:r>
                        <a:rPr lang="en-US" altLang="zh-TW" sz="8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88</a:t>
                      </a:r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線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數量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小型車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71235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762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552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1686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</a:tr>
              <a:tr h="31241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大型重機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503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</a:tr>
              <a:tr h="31241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比例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小型車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1.07%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0.52%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0.77%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2.37%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</a:tr>
              <a:tr h="31241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大型重機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6.16%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3.18%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0.20%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0.20%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0.20%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3.18%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13.12%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9944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6660" y="147230"/>
            <a:ext cx="5575267" cy="543552"/>
          </a:xfrm>
        </p:spPr>
        <p:txBody>
          <a:bodyPr>
            <a:normAutofit/>
          </a:bodyPr>
          <a:lstStyle/>
          <a:p>
            <a:pPr marL="0" indent="0"/>
            <a:r>
              <a:rPr lang="zh-TW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四、觀察指標</a:t>
            </a:r>
            <a:r>
              <a:rPr lang="zh-TW" altLang="en-US" sz="2800" b="1" dirty="0" smtClean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總結</a:t>
            </a:r>
            <a:r>
              <a:rPr lang="en-US" altLang="zh-TW" sz="2800" b="1" dirty="0" smtClean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endParaRPr lang="en-US" altLang="zh-TW" sz="2800" b="1" dirty="0">
              <a:solidFill>
                <a:schemeClr val="bg2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0" name="文字版面配置區 9"/>
          <p:cNvSpPr>
            <a:spLocks noGrp="1"/>
          </p:cNvSpPr>
          <p:nvPr>
            <p:ph type="body" sz="quarter" idx="3"/>
          </p:nvPr>
        </p:nvSpPr>
        <p:spPr>
          <a:xfrm>
            <a:off x="521591" y="770869"/>
            <a:ext cx="3291840" cy="479822"/>
          </a:xfrm>
        </p:spPr>
        <p:txBody>
          <a:bodyPr/>
          <a:lstStyle/>
          <a:p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違規總件數比例</a:t>
            </a:r>
            <a:r>
              <a:rPr lang="en-US" altLang="zh-TW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endParaRPr lang="zh-TW" altLang="en-US" sz="2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636393" y="4778375"/>
            <a:ext cx="422548" cy="365125"/>
          </a:xfrm>
        </p:spPr>
        <p:txBody>
          <a:bodyPr/>
          <a:lstStyle/>
          <a:p>
            <a:fld id="{00000000-1234-1234-1234-123412341234}" type="slidenum">
              <a:rPr lang="en-US" altLang="zh-TW" sz="1000" smtClean="0"/>
              <a:pPr/>
              <a:t>15</a:t>
            </a:fld>
            <a:endParaRPr lang="zh-TW" sz="10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222068" y="1306286"/>
            <a:ext cx="400376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汽車違規比例</a:t>
            </a:r>
            <a:r>
              <a:rPr lang="zh-TW" altLang="en-US" sz="1800" dirty="0">
                <a:latin typeface="標楷體" pitchFamily="65" charset="-120"/>
                <a:ea typeface="標楷體" pitchFamily="65" charset="-120"/>
              </a:rPr>
              <a:t>因為取樣數較大，約趨於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穩定在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大約</a:t>
            </a:r>
            <a:r>
              <a:rPr lang="en-US" altLang="zh-TW" sz="1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1.97%~</a:t>
            </a:r>
            <a:r>
              <a:rPr lang="en-US" altLang="zh-TW" sz="1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2.91%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機車違規比例因為取樣數較少，大約介於</a:t>
            </a:r>
            <a:r>
              <a:rPr lang="en-US" altLang="zh-TW" sz="1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7.69</a:t>
            </a:r>
            <a:r>
              <a:rPr lang="en-US" altLang="zh-TW" sz="1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%~18.18%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zh-TW" altLang="en-US" sz="1800" dirty="0">
                <a:latin typeface="標楷體" pitchFamily="65" charset="-120"/>
                <a:ea typeface="標楷體" pitchFamily="65" charset="-120"/>
              </a:rPr>
              <a:t>各季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機車</a:t>
            </a:r>
            <a:r>
              <a:rPr lang="zh-TW" altLang="en-US" sz="1800" dirty="0">
                <a:latin typeface="標楷體" pitchFamily="65" charset="-120"/>
                <a:ea typeface="標楷體" pitchFamily="65" charset="-120"/>
              </a:rPr>
              <a:t>違規比例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大概為</a:t>
            </a:r>
            <a:r>
              <a:rPr lang="zh-TW" altLang="en-US" sz="1800" dirty="0">
                <a:latin typeface="標楷體" pitchFamily="65" charset="-120"/>
                <a:ea typeface="標楷體" pitchFamily="65" charset="-120"/>
              </a:rPr>
              <a:t>汽車違規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比例之</a:t>
            </a:r>
            <a:r>
              <a:rPr lang="en-US" altLang="zh-TW" sz="1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4.78~6.61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倍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，總計平均為</a:t>
            </a:r>
            <a:r>
              <a:rPr lang="en-US" altLang="zh-TW" sz="1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5.54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倍</a:t>
            </a:r>
            <a:endParaRPr lang="zh-TW" altLang="en-US" sz="1800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18" name="內容版面配置區 1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766091474"/>
              </p:ext>
            </p:extLst>
          </p:nvPr>
        </p:nvGraphicFramePr>
        <p:xfrm>
          <a:off x="222068" y="3363686"/>
          <a:ext cx="8399417" cy="1654119"/>
        </p:xfrm>
        <a:graphic>
          <a:graphicData uri="http://schemas.openxmlformats.org/drawingml/2006/table">
            <a:tbl>
              <a:tblPr firstRow="1" firstCol="1" bandRow="1"/>
              <a:tblGrid>
                <a:gridCol w="1032010"/>
                <a:gridCol w="1032010"/>
                <a:gridCol w="848542"/>
                <a:gridCol w="848542"/>
                <a:gridCol w="1032010"/>
                <a:gridCol w="1032010"/>
                <a:gridCol w="1032010"/>
                <a:gridCol w="901098"/>
                <a:gridCol w="641185"/>
              </a:tblGrid>
              <a:tr h="183297">
                <a:tc>
                  <a:txBody>
                    <a:bodyPr/>
                    <a:lstStyle/>
                    <a:p>
                      <a:endParaRPr lang="zh-TW" sz="1200" kern="100" dirty="0">
                        <a:effectLst/>
                        <a:latin typeface="Calibri"/>
                      </a:endParaRPr>
                    </a:p>
                  </a:txBody>
                  <a:tcPr marL="11042" marR="1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新細明體"/>
                        </a:rPr>
                        <a:t>月份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新細明體"/>
                        </a:rPr>
                        <a:t>車種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新細明體"/>
                        </a:rPr>
                        <a:t>交通量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新細明體"/>
                        </a:rPr>
                        <a:t>違規數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min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max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新細明體"/>
                        </a:rPr>
                        <a:t>平均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新細明體"/>
                        </a:rPr>
                        <a:t>倍數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8329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新細明體"/>
                        </a:rPr>
                        <a:t>第一季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7~9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新細明體"/>
                        </a:rPr>
                        <a:t>小型車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22550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559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1.97%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2.91%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2.48%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4.78 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 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29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新細明體"/>
                        </a:rPr>
                        <a:t>重機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211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25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7.95%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14.75%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11.85%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8329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新細明體"/>
                        </a:rPr>
                        <a:t>第二季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10~12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新細明體"/>
                        </a:rPr>
                        <a:t>小型車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23979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588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2.26%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2.55%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2.45%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6.61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新細明體"/>
                        </a:rPr>
                        <a:t>重機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148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24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14.55%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18.18%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16.22%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8329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新細明體"/>
                        </a:rPr>
                        <a:t>第三季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1~3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新細明體"/>
                        </a:rPr>
                        <a:t>小型車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24706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539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2.00%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2.33%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2.18%</a:t>
                      </a:r>
                      <a:endParaRPr lang="en-US" sz="1200" kern="0" dirty="0">
                        <a:solidFill>
                          <a:srgbClr val="000000"/>
                        </a:solidFill>
                        <a:effectLst/>
                        <a:latin typeface="標楷體"/>
                        <a:ea typeface="新細明體"/>
                        <a:cs typeface="新細明體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5.41 </a:t>
                      </a:r>
                      <a:endParaRPr lang="en-US" sz="1200" kern="0" dirty="0">
                        <a:solidFill>
                          <a:srgbClr val="000000"/>
                        </a:solidFill>
                        <a:effectLst/>
                        <a:latin typeface="標楷體"/>
                        <a:ea typeface="新細明體"/>
                        <a:cs typeface="新細明體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29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新細明體"/>
                        </a:rPr>
                        <a:t>重機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144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17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7.69%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13.46%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11.81%</a:t>
                      </a:r>
                      <a:endParaRPr lang="en-US" sz="1200" kern="0" dirty="0">
                        <a:solidFill>
                          <a:srgbClr val="000000"/>
                        </a:solidFill>
                        <a:effectLst/>
                        <a:latin typeface="標楷體"/>
                        <a:ea typeface="新細明體"/>
                        <a:cs typeface="新細明體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8329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新細明體"/>
                        </a:rPr>
                        <a:t>前三季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7-3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新細明體"/>
                        </a:rPr>
                        <a:t>小型車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71235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1687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1.97%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2.91%</a:t>
                      </a:r>
                      <a:endParaRPr lang="en-US" sz="1200" kern="0" dirty="0">
                        <a:solidFill>
                          <a:srgbClr val="000000"/>
                        </a:solidFill>
                        <a:effectLst/>
                        <a:latin typeface="標楷體"/>
                        <a:ea typeface="新細明體"/>
                        <a:cs typeface="新細明體"/>
                      </a:endParaRPr>
                    </a:p>
                  </a:txBody>
                  <a:tcPr marL="11042" marR="1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2.37%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 smtClean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5.54 </a:t>
                      </a:r>
                      <a:endParaRPr lang="en-US" sz="1200" b="1" kern="0" dirty="0">
                        <a:solidFill>
                          <a:srgbClr val="FF0000"/>
                        </a:solidFill>
                        <a:effectLst/>
                        <a:latin typeface="標楷體"/>
                        <a:ea typeface="新細明體"/>
                        <a:cs typeface="新細明體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8329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新細明體"/>
                        </a:rPr>
                        <a:t>重機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503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65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7.69%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1042" marR="1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18.18%</a:t>
                      </a:r>
                      <a:endParaRPr lang="en-US" sz="1200" kern="0" dirty="0">
                        <a:solidFill>
                          <a:srgbClr val="000000"/>
                        </a:solidFill>
                        <a:effectLst/>
                        <a:latin typeface="標楷體"/>
                        <a:ea typeface="新細明體"/>
                        <a:cs typeface="新細明體"/>
                      </a:endParaRPr>
                    </a:p>
                  </a:txBody>
                  <a:tcPr marL="11042" marR="1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 smtClean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13.12%</a:t>
                      </a:r>
                      <a:endParaRPr lang="en-US" sz="1200" b="1" kern="0" dirty="0">
                        <a:solidFill>
                          <a:srgbClr val="FF0000"/>
                        </a:solidFill>
                        <a:effectLst/>
                        <a:latin typeface="標楷體"/>
                        <a:ea typeface="新細明體"/>
                        <a:cs typeface="新細明體"/>
                      </a:endParaRPr>
                    </a:p>
                  </a:txBody>
                  <a:tcPr marL="11042" marR="1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圖表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0191402"/>
              </p:ext>
            </p:extLst>
          </p:nvPr>
        </p:nvGraphicFramePr>
        <p:xfrm>
          <a:off x="4121331" y="83276"/>
          <a:ext cx="4833258" cy="3117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3823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6660" y="147230"/>
            <a:ext cx="5575267" cy="543552"/>
          </a:xfrm>
        </p:spPr>
        <p:txBody>
          <a:bodyPr>
            <a:normAutofit fontScale="90000"/>
          </a:bodyPr>
          <a:lstStyle/>
          <a:p>
            <a:pPr marL="0" indent="0"/>
            <a:r>
              <a:rPr lang="zh-TW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四、觀察指標</a:t>
            </a:r>
            <a:r>
              <a:rPr lang="zh-TW" altLang="en-US" sz="2800" b="1" dirty="0" smtClean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總結</a:t>
            </a:r>
            <a:r>
              <a:rPr lang="en-US" altLang="zh-TW" sz="2800" b="1" dirty="0" smtClean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itchFamily="2" charset="2"/>
              </a:rPr>
              <a:t>: (</a:t>
            </a:r>
            <a:r>
              <a:rPr lang="zh-TW" altLang="en-US" sz="2800" b="1" dirty="0" smtClean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itchFamily="2" charset="2"/>
              </a:rPr>
              <a:t>前三季各月數據</a:t>
            </a:r>
            <a:r>
              <a:rPr lang="en-US" altLang="zh-TW" sz="2800" b="1" dirty="0" smtClean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itchFamily="2" charset="2"/>
              </a:rPr>
              <a:t>)</a:t>
            </a:r>
            <a:endParaRPr lang="en-US" altLang="zh-TW" sz="2800" b="1" dirty="0">
              <a:solidFill>
                <a:schemeClr val="bg2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636393" y="4778375"/>
            <a:ext cx="422548" cy="365125"/>
          </a:xfrm>
        </p:spPr>
        <p:txBody>
          <a:bodyPr/>
          <a:lstStyle/>
          <a:p>
            <a:fld id="{00000000-1234-1234-1234-123412341234}" type="slidenum">
              <a:rPr lang="en-US" altLang="zh-TW" sz="1000" smtClean="0"/>
              <a:pPr/>
              <a:t>16</a:t>
            </a:fld>
            <a:endParaRPr lang="zh-TW" sz="1000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233328"/>
              </p:ext>
            </p:extLst>
          </p:nvPr>
        </p:nvGraphicFramePr>
        <p:xfrm>
          <a:off x="97977" y="685790"/>
          <a:ext cx="8843549" cy="4167054"/>
        </p:xfrm>
        <a:graphic>
          <a:graphicData uri="http://schemas.openxmlformats.org/drawingml/2006/table">
            <a:tbl>
              <a:tblPr/>
              <a:tblGrid>
                <a:gridCol w="680273"/>
                <a:gridCol w="680273"/>
                <a:gridCol w="680273"/>
                <a:gridCol w="680273"/>
                <a:gridCol w="680273"/>
                <a:gridCol w="680273"/>
                <a:gridCol w="680273"/>
                <a:gridCol w="680273"/>
                <a:gridCol w="680273"/>
                <a:gridCol w="680273"/>
                <a:gridCol w="680273"/>
                <a:gridCol w="680273"/>
                <a:gridCol w="680273"/>
              </a:tblGrid>
              <a:tr h="439044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月份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車種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交通量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行進時未保持安全車距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未保持安全車距變換車道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車道間任意穿梭</a:t>
                      </a:r>
                      <a:r>
                        <a:rPr lang="en-US" altLang="zh-TW" sz="600" b="1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(</a:t>
                      </a:r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鑽車縫</a:t>
                      </a:r>
                      <a:r>
                        <a:rPr lang="en-US" altLang="zh-TW" sz="600" b="1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)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同車道併駛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違規使用路肩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沿車道線行駛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違規跨越槽化線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違規跨越雙白實線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其它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月總和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4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七月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小型車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7046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1.15%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0.45%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0.03%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0.34%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1.97%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694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大型重機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88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4.55%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2.27%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1.14%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7.95%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4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八月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小型車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7402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1.19%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0.41%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0.89%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2.49%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694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大型重機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61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8.20%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1.64%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4.92%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14.75%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4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九月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小型車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8102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0.98%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0.36%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1.58%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2.91%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694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大型重機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62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6.45%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1.61%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1.61%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4.84%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14.52%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4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十月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小型車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8821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0.95%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0.57%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1.01%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2.53%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694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大型重機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55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5.45%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5.45%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3.64%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14.55%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4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十一月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小型車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7435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1.05%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0.73%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0.48%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2.26%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694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大型重機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44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6.82%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2.27%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2.27%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6.82%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18.18%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4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十二月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小型車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7723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1.18%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0.36%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1.01%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2.55%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694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大型重機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49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2.04%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6.12%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8.16%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16.33%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4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一月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小型車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8721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1.17%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0.61%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0.55%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2.33%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694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大型重機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53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5.66%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5.66%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11.32%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4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二月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小型車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9121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1.14%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0.65%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0.41%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2.19%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694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大型重機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52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11.54%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1.92%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13.46%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4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三月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小型車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6864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1.06%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0.59%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0.53%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2.18%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694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大型重機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39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7.64%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3.47%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0000FF"/>
                          </a:solidFill>
                          <a:effectLst/>
                          <a:latin typeface="標楷體"/>
                        </a:rPr>
                        <a:t>0.69%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11.81%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45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小型車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71235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762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370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2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552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1686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6945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大型重機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503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31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16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1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1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1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16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66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45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小型車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1.070%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0.519%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0.003%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0.775%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2.367%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6945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大型重機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　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6.163%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3.181%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0.199%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0.199%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0.199%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3.181%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標楷體"/>
                        </a:rPr>
                        <a:t>0.000%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標楷體"/>
                        </a:rPr>
                        <a:t>13.121%</a:t>
                      </a:r>
                    </a:p>
                  </a:txBody>
                  <a:tcPr marL="6062" marR="6062" marT="6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82578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39437" y="110835"/>
            <a:ext cx="5721927" cy="533063"/>
          </a:xfrm>
        </p:spPr>
        <p:txBody>
          <a:bodyPr>
            <a:normAutofit/>
          </a:bodyPr>
          <a:lstStyle/>
          <a:p>
            <a:r>
              <a:rPr lang="zh-TW" altLang="en-US" sz="2800" b="1" dirty="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四、觀察指標總結</a:t>
            </a:r>
            <a:r>
              <a:rPr lang="en-US" altLang="zh-TW" sz="2800" b="1" dirty="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81245" y="640081"/>
            <a:ext cx="8470869" cy="3899262"/>
          </a:xfrm>
        </p:spPr>
        <p:txBody>
          <a:bodyPr>
            <a:normAutofit/>
          </a:bodyPr>
          <a:lstStyle/>
          <a:p>
            <a:pPr marL="750888" lvl="2" indent="-285750"/>
            <a:r>
              <a:rPr lang="zh-TW" altLang="en-US" sz="2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違規</a:t>
            </a:r>
            <a:r>
              <a:rPr lang="zh-TW" altLang="en-US" sz="20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樣態</a:t>
            </a:r>
            <a:r>
              <a:rPr lang="en-US" altLang="zh-TW" sz="2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共三季</a:t>
            </a:r>
            <a:r>
              <a:rPr lang="en-US" altLang="zh-TW" sz="2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en-US" alt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1208088" lvl="3" indent="-285750"/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發生之樣態為</a:t>
            </a:r>
            <a:r>
              <a:rPr lang="zh-TW" altLang="en-US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行進時未保持安全車距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未保持安全車距變換車道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車道間任意穿梭</a:t>
            </a:r>
            <a:r>
              <a:rPr lang="en-US" altLang="zh-TW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鑽車縫</a:t>
            </a:r>
            <a:r>
              <a:rPr lang="en-US" altLang="zh-TW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同車道併駛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違規使用路肩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、以及</a:t>
            </a:r>
            <a:r>
              <a:rPr lang="zh-TW" altLang="en-US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沿車道線行駛</a:t>
            </a:r>
            <a:endParaRPr lang="en-US" altLang="zh-TW" b="1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marL="922338" lvl="3" indent="0">
              <a:buNone/>
            </a:pPr>
            <a:endParaRPr lang="en-US" altLang="zh-TW" sz="7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1208088" lvl="3" indent="-285750"/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其中未</a:t>
            </a:r>
            <a:r>
              <a:rPr lang="zh-TW" altLang="en-US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保持安全車</a:t>
            </a:r>
            <a:r>
              <a:rPr lang="zh-TW" altLang="en-US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距總數最多</a:t>
            </a:r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汽車共</a:t>
            </a:r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762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件，佔汽車流量之</a:t>
            </a:r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1.070%; 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機車共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31</a:t>
            </a:r>
          </a:p>
          <a:p>
            <a:pPr marL="1208088" lvl="3" indent="-285750"/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件，佔機車流量之</a:t>
            </a:r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6.163%)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922338" lvl="3" indent="0">
              <a:buNone/>
            </a:pPr>
            <a:endParaRPr lang="en-US" altLang="zh-TW" sz="7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1208088" lvl="3" indent="-285750"/>
            <a:r>
              <a:rPr lang="zh-TW" altLang="en-US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沿車道線行駛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汽車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共</a:t>
            </a:r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552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件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，佔汽車流量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之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0.775</a:t>
            </a:r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%; 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機車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共</a:t>
            </a:r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16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件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，佔機車流量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之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3.181</a:t>
            </a:r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%)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與</a:t>
            </a:r>
            <a:r>
              <a:rPr lang="zh-TW" altLang="en-US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未</a:t>
            </a:r>
            <a:r>
              <a:rPr lang="zh-TW" altLang="en-US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保持安全車距變換</a:t>
            </a:r>
            <a:r>
              <a:rPr lang="zh-TW" altLang="en-US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車道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汽車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共</a:t>
            </a:r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370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件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，佔汽車流量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之</a:t>
            </a:r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0.519%; 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機車共</a:t>
            </a:r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16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件，佔機車流量之</a:t>
            </a:r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3.181%)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次之</a:t>
            </a:r>
            <a:endParaRPr lang="en-US" alt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650604" y="4778375"/>
            <a:ext cx="986791" cy="365125"/>
          </a:xfrm>
        </p:spPr>
        <p:txBody>
          <a:bodyPr/>
          <a:lstStyle/>
          <a:p>
            <a:fld id="{00000000-1234-1234-1234-123412341234}" type="slidenum">
              <a:rPr lang="en-US" altLang="zh-TW" sz="750" smtClean="0">
                <a:solidFill>
                  <a:schemeClr val="dk2"/>
                </a:solidFill>
                <a:uFillTx/>
              </a:rPr>
              <a:pPr/>
              <a:t>17</a:t>
            </a:fld>
            <a:endParaRPr lang="zh-TW" altLang="en-US" sz="750" dirty="0">
              <a:solidFill>
                <a:schemeClr val="dk2"/>
              </a:solidFill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685680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xfrm>
            <a:off x="202518" y="1833687"/>
            <a:ext cx="8259094" cy="1366713"/>
          </a:xfrm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pPr algn="ctr"/>
            <a:r>
              <a:rPr lang="en-US" altLang="zh-TW" sz="3600" dirty="0">
                <a:solidFill>
                  <a:srgbClr val="0000FF"/>
                </a:solidFill>
                <a:uFillTx/>
              </a:rPr>
              <a:t>END</a:t>
            </a:r>
            <a:r>
              <a:rPr lang="en-US" altLang="zh-TW" sz="3600" dirty="0">
                <a:solidFill>
                  <a:schemeClr val="accent2">
                    <a:lumMod val="75000"/>
                  </a:schemeClr>
                </a:solidFill>
                <a:uFillTx/>
              </a:rPr>
              <a:t/>
            </a:r>
            <a:br>
              <a:rPr lang="en-US" altLang="zh-TW" sz="3600" dirty="0">
                <a:solidFill>
                  <a:schemeClr val="accent2">
                    <a:lumMod val="75000"/>
                  </a:schemeClr>
                </a:solidFill>
                <a:uFillTx/>
              </a:rPr>
            </a:br>
            <a:r>
              <a:rPr lang="zh-TW" altLang="en-US" sz="3600" dirty="0">
                <a:solidFill>
                  <a:srgbClr val="FF0000"/>
                </a:solidFill>
                <a:uFillTx/>
              </a:rPr>
              <a:t>敬請指教</a:t>
            </a:r>
            <a:endParaRPr lang="en-US" altLang="zh-TW" sz="3600" dirty="0">
              <a:solidFill>
                <a:srgbClr val="FF0000"/>
              </a:solidFill>
              <a:uFillTx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18</a:t>
            </a:fld>
            <a:endParaRPr lang="zh-TW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311727"/>
            <a:ext cx="7793182" cy="581891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簡報大綱</a:t>
            </a:r>
            <a:endParaRPr lang="zh-TW" sz="32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sz="half" idx="2"/>
          </p:nvPr>
        </p:nvSpPr>
        <p:spPr>
          <a:xfrm>
            <a:off x="595745" y="1087581"/>
            <a:ext cx="6892637" cy="3186545"/>
          </a:xfrm>
        </p:spPr>
        <p:txBody>
          <a:bodyPr>
            <a:noAutofit/>
          </a:bodyPr>
          <a:lstStyle/>
          <a:p>
            <a:pPr marL="0" indent="0"/>
            <a:r>
              <a:rPr lang="zh-TW" altLang="en-US" sz="2800" b="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一、觀察指標與定義</a:t>
            </a:r>
            <a:endParaRPr lang="en-US" altLang="zh-TW" sz="2800" b="0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ea"/>
              <a:buAutoNum type="ea1ChtPeriod"/>
            </a:pPr>
            <a:endParaRPr lang="en-US" altLang="zh-TW" sz="1200" b="0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/>
            <a:r>
              <a:rPr lang="zh-TW" altLang="en-US" sz="2800" b="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二、觀察作業程序</a:t>
            </a:r>
            <a:endParaRPr lang="en-US" altLang="zh-TW" sz="2800" b="0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/>
            <a:endParaRPr lang="en-US" altLang="zh-TW" sz="1200" b="0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/>
            <a:r>
              <a:rPr lang="zh-TW" altLang="en-US" sz="2800" b="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三、觀察結果分析</a:t>
            </a:r>
            <a:endParaRPr lang="en-US" altLang="zh-TW" sz="2800" b="0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ea"/>
              <a:buAutoNum type="ea1ChtPeriod"/>
            </a:pPr>
            <a:endParaRPr lang="en-US" altLang="zh-TW" sz="1200" b="0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/>
            <a:r>
              <a:rPr lang="zh-TW" altLang="en-US" sz="2800" b="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四、觀察指標總</a:t>
            </a:r>
            <a:r>
              <a:rPr lang="zh-TW" altLang="en-US" sz="28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</a:t>
            </a:r>
            <a:endParaRPr lang="en-US" altLang="zh-TW" sz="2800" b="0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  <a:p>
            <a:endParaRPr lang="zh-TW" altLang="en-US" sz="1400" dirty="0"/>
          </a:p>
          <a:p>
            <a:endParaRPr lang="zh-TW" altLang="en-US" sz="14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>
          <a:xfrm>
            <a:off x="8650604" y="4778375"/>
            <a:ext cx="986791" cy="365125"/>
          </a:xfrm>
        </p:spPr>
        <p:txBody>
          <a:bodyPr/>
          <a:lstStyle/>
          <a:p>
            <a:fld id="{00000000-1234-1234-1234-123412341234}" type="slidenum">
              <a:rPr lang="en-US" altLang="zh-TW" sz="1000" smtClean="0"/>
              <a:pPr/>
              <a:t>2</a:t>
            </a:fld>
            <a:endParaRPr lang="zh-TW" sz="1000" dirty="0"/>
          </a:p>
        </p:txBody>
      </p:sp>
    </p:spTree>
    <p:extLst>
      <p:ext uri="{BB962C8B-B14F-4D97-AF65-F5344CB8AC3E}">
        <p14:creationId xmlns:p14="http://schemas.microsoft.com/office/powerpoint/2010/main" val="1127417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46363" y="63176"/>
            <a:ext cx="7924800" cy="609600"/>
          </a:xfrm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一、觀察指標與</a:t>
            </a:r>
            <a:r>
              <a:rPr lang="zh-TW" altLang="en-US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定義</a:t>
            </a:r>
            <a:r>
              <a:rPr lang="en-US" altLang="zh-TW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endParaRPr lang="zh-TW" sz="2800" b="1" dirty="0">
              <a:solidFill>
                <a:srgbClr val="C00000"/>
              </a:solidFill>
              <a:uFillTx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23401" y="1130805"/>
            <a:ext cx="7070172" cy="3827922"/>
          </a:xfrm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pPr algn="ctr">
              <a:buNone/>
            </a:pPr>
            <a:endParaRPr sz="2100" dirty="0">
              <a:solidFill>
                <a:schemeClr val="dk1"/>
              </a:solidFill>
              <a:uFillTx/>
            </a:endParaRPr>
          </a:p>
          <a:p>
            <a:pPr algn="ctr">
              <a:buNone/>
            </a:pPr>
            <a:endParaRPr sz="2100" dirty="0">
              <a:solidFill>
                <a:schemeClr val="dk1"/>
              </a:solidFill>
              <a:uFillTx/>
            </a:endParaRPr>
          </a:p>
          <a:p>
            <a:pPr algn="ctr">
              <a:buClr>
                <a:schemeClr val="dk1"/>
              </a:buClr>
              <a:buSzPct val="39285"/>
              <a:buNone/>
            </a:pPr>
            <a:endParaRPr sz="2100" dirty="0">
              <a:solidFill>
                <a:schemeClr val="dk1"/>
              </a:solidFill>
              <a:uFillTx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987585"/>
              </p:ext>
            </p:extLst>
          </p:nvPr>
        </p:nvGraphicFramePr>
        <p:xfrm>
          <a:off x="429491" y="865910"/>
          <a:ext cx="8097848" cy="4171418"/>
        </p:xfrm>
        <a:graphic>
          <a:graphicData uri="http://schemas.openxmlformats.org/drawingml/2006/table">
            <a:tbl>
              <a:tblPr firstRow="1" bandRow="1"/>
              <a:tblGrid>
                <a:gridCol w="317255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2529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6654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rgbClr val="FF0000"/>
                          </a:solidFill>
                        </a:rPr>
                        <a:t>觀測指標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rgbClr val="FF0000"/>
                          </a:solidFill>
                        </a:rPr>
                        <a:t>操作型定義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15369">
                <a:tc>
                  <a:txBody>
                    <a:bodyPr/>
                    <a:lstStyle/>
                    <a:p>
                      <a:r>
                        <a:rPr lang="en-US" altLang="zh-TW" sz="2000" b="1" dirty="0" smtClean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sz="2000" b="1" dirty="0" smtClean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行進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時未保持安全距離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與前車距離小於</a:t>
                      </a:r>
                      <a:r>
                        <a:rPr lang="en-US" altLang="zh-TW" sz="1800" dirty="0">
                          <a:solidFill>
                            <a:schemeClr val="tx1"/>
                          </a:solidFill>
                          <a:uFillTx/>
                        </a:rPr>
                        <a:t>10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公尺。</a:t>
                      </a:r>
                      <a:endParaRPr lang="en-US" altLang="zh-TW" sz="1800" dirty="0">
                        <a:solidFill>
                          <a:schemeClr val="tx1"/>
                        </a:solidFill>
                        <a:uFillTx/>
                      </a:endParaRP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如遇到壅塞的情形，則不列入違規計算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。</a:t>
                      </a:r>
                      <a:endParaRPr lang="zh-TW" altLang="zh-TW" sz="1800" dirty="0">
                        <a:solidFill>
                          <a:schemeClr val="tx1"/>
                        </a:solidFill>
                        <a:uFillTx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33090">
                <a:tc>
                  <a:txBody>
                    <a:bodyPr/>
                    <a:lstStyle/>
                    <a:p>
                      <a:r>
                        <a:rPr lang="en-US" altLang="zh-TW" sz="2000" b="1" dirty="0" smtClean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en-US" sz="2000" b="1" dirty="0" smtClean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未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保持安全距離變換車道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變換車道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前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與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前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車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距離小於</a:t>
                      </a:r>
                      <a:r>
                        <a:rPr lang="en-US" altLang="zh-TW" sz="1800" dirty="0">
                          <a:solidFill>
                            <a:schemeClr val="tx1"/>
                          </a:solidFill>
                          <a:uFillTx/>
                        </a:rPr>
                        <a:t>10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公尺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、或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變換車道後與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後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車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距離小於</a:t>
                      </a:r>
                      <a:r>
                        <a:rPr lang="en-US" altLang="zh-TW" sz="1800" dirty="0">
                          <a:solidFill>
                            <a:schemeClr val="tx1"/>
                          </a:solidFill>
                          <a:uFillTx/>
                        </a:rPr>
                        <a:t>10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公尺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。</a:t>
                      </a:r>
                      <a:endParaRPr lang="en-US" altLang="zh-TW" sz="1800" dirty="0">
                        <a:solidFill>
                          <a:schemeClr val="tx1"/>
                        </a:solidFill>
                        <a:uFillTx/>
                      </a:endParaRPr>
                    </a:p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如遇到壅塞的情形，則不列入違規計算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。</a:t>
                      </a:r>
                      <a:endParaRPr lang="zh-TW" altLang="zh-TW" sz="1800" dirty="0">
                        <a:solidFill>
                          <a:schemeClr val="tx1"/>
                        </a:solidFill>
                        <a:uFillTx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1995">
                <a:tc>
                  <a:txBody>
                    <a:bodyPr/>
                    <a:lstStyle/>
                    <a:p>
                      <a:r>
                        <a:rPr lang="en-US" altLang="zh-TW" sz="2000" b="1" dirty="0" smtClean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altLang="en-US" sz="2000" b="1" dirty="0" smtClean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車道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間任意穿梭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鑽車縫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0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zh-TW" altLang="en-US" sz="1800" b="0" dirty="0">
                          <a:solidFill>
                            <a:schemeClr val="dk1"/>
                          </a:solidFill>
                          <a:uFillTx/>
                        </a:rPr>
                        <a:t>相鄰兩車道有車，車輛從中間通過。</a:t>
                      </a:r>
                      <a:endParaRPr lang="zh-TW" altLang="en-US" sz="18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504419">
                <a:tc>
                  <a:txBody>
                    <a:bodyPr/>
                    <a:lstStyle/>
                    <a:p>
                      <a:r>
                        <a:rPr lang="en-US" altLang="zh-TW" sz="2000" b="1" dirty="0" smtClean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altLang="en-US" sz="2000" b="1" dirty="0" smtClean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同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車道併駛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>
                          <a:uFillTx/>
                        </a:defRPr>
                      </a:pP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兩汽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車、重機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於同一車道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併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排行駛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、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或同車道超車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、或兩重機於同車道交錯併行而前後距離小於</a:t>
                      </a:r>
                      <a:r>
                        <a:rPr lang="en-US" altLang="zh-TW" sz="1800" dirty="0">
                          <a:solidFill>
                            <a:schemeClr val="tx1"/>
                          </a:solidFill>
                          <a:uFillTx/>
                        </a:rPr>
                        <a:t>5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公尺。</a:t>
                      </a:r>
                      <a:endParaRPr lang="en-US" altLang="zh-TW" sz="1800" dirty="0">
                        <a:solidFill>
                          <a:schemeClr val="tx1"/>
                        </a:solidFill>
                        <a:uFillTx/>
                      </a:endParaRPr>
                    </a:p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>
                          <a:uFillTx/>
                        </a:defRPr>
                      </a:pPr>
                      <a:r>
                        <a:rPr lang="zh-TW" altLang="zh-TW" sz="1800" dirty="0">
                          <a:uFillTx/>
                        </a:rPr>
                        <a:t>汽車與</a:t>
                      </a:r>
                      <a:r>
                        <a:rPr lang="zh-TW" altLang="en-US" sz="1800" dirty="0">
                          <a:uFillTx/>
                        </a:rPr>
                        <a:t>重機</a:t>
                      </a:r>
                      <a:r>
                        <a:rPr lang="zh-TW" altLang="zh-TW" sz="1800" dirty="0">
                          <a:uFillTx/>
                        </a:rPr>
                        <a:t>併駛，則後到者</a:t>
                      </a:r>
                      <a:r>
                        <a:rPr lang="zh-TW" altLang="en-US" sz="1800" dirty="0">
                          <a:uFillTx/>
                        </a:rPr>
                        <a:t>視</a:t>
                      </a:r>
                      <a:r>
                        <a:rPr lang="zh-TW" altLang="zh-TW" sz="1800" dirty="0">
                          <a:uFillTx/>
                        </a:rPr>
                        <a:t>為違規</a:t>
                      </a:r>
                      <a:r>
                        <a:rPr lang="zh-TW" altLang="en-US" sz="1800" dirty="0">
                          <a:uFillTx/>
                        </a:rPr>
                        <a:t>；</a:t>
                      </a:r>
                      <a:r>
                        <a:rPr lang="zh-TW" altLang="zh-TW" sz="1800" dirty="0">
                          <a:uFillTx/>
                        </a:rPr>
                        <a:t>多車道匯集為單一車道路段則不列入違規計算。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3</a:t>
            </a:fld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814833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526418" y="326344"/>
            <a:ext cx="7925013" cy="572700"/>
          </a:xfrm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r>
              <a:rPr lang="zh-TW" altLang="en-US" sz="2800" b="1" dirty="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一、觀察指標與定義</a:t>
            </a:r>
            <a:r>
              <a:rPr lang="en-US" altLang="zh-TW" sz="2800" b="1" dirty="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endParaRPr lang="zh-TW" sz="2800" b="1" dirty="0">
              <a:solidFill>
                <a:schemeClr val="bg2"/>
              </a:solidFill>
              <a:uFillTx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23401" y="1130805"/>
            <a:ext cx="7070172" cy="3827922"/>
          </a:xfrm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pPr algn="ctr">
              <a:buNone/>
            </a:pPr>
            <a:endParaRPr sz="2100" dirty="0">
              <a:solidFill>
                <a:schemeClr val="dk1"/>
              </a:solidFill>
              <a:uFillTx/>
            </a:endParaRPr>
          </a:p>
          <a:p>
            <a:pPr algn="ctr">
              <a:buNone/>
            </a:pPr>
            <a:endParaRPr sz="2100" dirty="0">
              <a:solidFill>
                <a:schemeClr val="dk1"/>
              </a:solidFill>
              <a:uFillTx/>
            </a:endParaRPr>
          </a:p>
          <a:p>
            <a:pPr algn="ctr">
              <a:buClr>
                <a:schemeClr val="dk1"/>
              </a:buClr>
              <a:buSzPct val="39285"/>
              <a:buNone/>
            </a:pPr>
            <a:endParaRPr sz="2100" dirty="0">
              <a:solidFill>
                <a:schemeClr val="dk1"/>
              </a:solidFill>
              <a:uFillTx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606920"/>
              </p:ext>
            </p:extLst>
          </p:nvPr>
        </p:nvGraphicFramePr>
        <p:xfrm>
          <a:off x="623401" y="1051444"/>
          <a:ext cx="8039436" cy="3454732"/>
        </p:xfrm>
        <a:graphic>
          <a:graphicData uri="http://schemas.openxmlformats.org/drawingml/2006/table">
            <a:tbl>
              <a:tblPr firstRow="1" bandRow="1"/>
              <a:tblGrid>
                <a:gridCol w="21732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662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8278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rgbClr val="FF0000"/>
                          </a:solidFill>
                        </a:rPr>
                        <a:t>觀測指標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rgbClr val="FF0000"/>
                          </a:solidFill>
                        </a:rPr>
                        <a:t>操作型定義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79886">
                <a:tc>
                  <a:txBody>
                    <a:bodyPr/>
                    <a:lstStyle/>
                    <a:p>
                      <a:r>
                        <a:rPr lang="en-US" altLang="zh-TW" sz="2000" b="1" dirty="0" smtClean="0">
                          <a:solidFill>
                            <a:srgbClr val="0000FF"/>
                          </a:solidFill>
                        </a:rPr>
                        <a:t>5.</a:t>
                      </a:r>
                      <a:r>
                        <a:rPr lang="zh-TW" altLang="en-US" sz="2000" b="1" dirty="0" smtClean="0">
                          <a:solidFill>
                            <a:srgbClr val="0000FF"/>
                          </a:solidFill>
                        </a:rPr>
                        <a:t> 違規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</a:rPr>
                        <a:t>使用路肩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>
                          <a:uFillTx/>
                        </a:rPr>
                        <a:t>非指定時段在路肩上行駛、無故在路肩停車、利用路肩超越前車或倒車。</a:t>
                      </a:r>
                      <a:endParaRPr lang="en-US" altLang="zh-TW" sz="1800" dirty="0">
                        <a:uFillTx/>
                      </a:endParaRPr>
                    </a:p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dirty="0">
                          <a:uFillTx/>
                        </a:rPr>
                        <a:t>因故於路肩停車</a:t>
                      </a:r>
                      <a:r>
                        <a:rPr lang="zh-TW" altLang="en-US" sz="1800" dirty="0">
                          <a:uFillTx/>
                        </a:rPr>
                        <a:t>者</a:t>
                      </a:r>
                      <a:r>
                        <a:rPr lang="zh-TW" altLang="zh-TW" sz="1800" dirty="0">
                          <a:uFillTx/>
                        </a:rPr>
                        <a:t>，</a:t>
                      </a:r>
                      <a:r>
                        <a:rPr lang="zh-TW" altLang="en-US" sz="1800" dirty="0">
                          <a:uFillTx/>
                        </a:rPr>
                        <a:t>若無</a:t>
                      </a:r>
                      <a:r>
                        <a:rPr lang="zh-TW" altLang="zh-TW" sz="1800" dirty="0">
                          <a:uFillTx/>
                        </a:rPr>
                        <a:t>於車輛後方擺放故障警告標誌</a:t>
                      </a:r>
                      <a:r>
                        <a:rPr lang="zh-TW" altLang="en-US" sz="1800" dirty="0">
                          <a:uFillTx/>
                        </a:rPr>
                        <a:t>或明顯標識</a:t>
                      </a:r>
                      <a:r>
                        <a:rPr lang="zh-TW" altLang="zh-TW" sz="1800" dirty="0">
                          <a:uFillTx/>
                        </a:rPr>
                        <a:t>，列入違規計算</a:t>
                      </a:r>
                      <a:r>
                        <a:rPr lang="zh-TW" altLang="en-US" sz="1800" dirty="0">
                          <a:uFillTx/>
                        </a:rPr>
                        <a:t>。</a:t>
                      </a:r>
                      <a:endParaRPr lang="en-US" altLang="zh-TW" sz="1800" dirty="0">
                        <a:uFillTx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0703">
                <a:tc>
                  <a:txBody>
                    <a:bodyPr/>
                    <a:lstStyle/>
                    <a:p>
                      <a:r>
                        <a:rPr lang="en-US" altLang="zh-TW" sz="2000" b="1" dirty="0" smtClean="0">
                          <a:solidFill>
                            <a:srgbClr val="0000FF"/>
                          </a:solidFill>
                        </a:rPr>
                        <a:t>6.</a:t>
                      </a:r>
                      <a:r>
                        <a:rPr lang="zh-TW" altLang="en-US" sz="2000" b="1" dirty="0" smtClean="0">
                          <a:solidFill>
                            <a:srgbClr val="0000FF"/>
                          </a:solidFill>
                        </a:rPr>
                        <a:t> 沿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</a:rPr>
                        <a:t>車道線行駛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非因變換車道而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緊貼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車道線連續行駛超過</a:t>
                      </a:r>
                      <a:r>
                        <a:rPr lang="en-US" altLang="zh-TW" sz="1800" dirty="0">
                          <a:solidFill>
                            <a:schemeClr val="tx1"/>
                          </a:solidFill>
                          <a:uFillTx/>
                        </a:rPr>
                        <a:t>3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0公尺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。</a:t>
                      </a:r>
                      <a:endParaRPr lang="en-US" altLang="zh-TW" sz="1800" dirty="0">
                        <a:solidFill>
                          <a:schemeClr val="tx1"/>
                        </a:solidFill>
                        <a:uFillTx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2788">
                <a:tc>
                  <a:txBody>
                    <a:bodyPr/>
                    <a:lstStyle/>
                    <a:p>
                      <a:r>
                        <a:rPr lang="en-US" altLang="zh-TW" sz="2000" b="1" dirty="0" smtClean="0">
                          <a:solidFill>
                            <a:srgbClr val="0000FF"/>
                          </a:solidFill>
                        </a:rPr>
                        <a:t>7.</a:t>
                      </a:r>
                      <a:r>
                        <a:rPr lang="zh-TW" altLang="en-US" sz="2000" b="1" dirty="0" smtClean="0">
                          <a:solidFill>
                            <a:srgbClr val="0000FF"/>
                          </a:solidFill>
                        </a:rPr>
                        <a:t> 跨越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</a:rPr>
                        <a:t>槽化線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車輪壓到槽化線。</a:t>
                      </a:r>
                      <a:endParaRPr lang="zh-TW" altLang="zh-TW" sz="1800" dirty="0">
                        <a:solidFill>
                          <a:schemeClr val="dk1"/>
                        </a:solidFill>
                        <a:uFillTx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60703">
                <a:tc>
                  <a:txBody>
                    <a:bodyPr/>
                    <a:lstStyle/>
                    <a:p>
                      <a:r>
                        <a:rPr lang="en-US" altLang="zh-TW" sz="2000" b="1" dirty="0" smtClean="0">
                          <a:solidFill>
                            <a:srgbClr val="0000FF"/>
                          </a:solidFill>
                        </a:rPr>
                        <a:t>8.</a:t>
                      </a:r>
                      <a:r>
                        <a:rPr lang="zh-TW" altLang="en-US" sz="2000" b="1" dirty="0" smtClean="0">
                          <a:solidFill>
                            <a:srgbClr val="0000FF"/>
                          </a:solidFill>
                        </a:rPr>
                        <a:t> 跨越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</a:rPr>
                        <a:t>雙白實線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dirty="0">
                          <a:solidFill>
                            <a:schemeClr val="dk1"/>
                          </a:solidFill>
                          <a:uFillTx/>
                        </a:rPr>
                        <a:t>任一車輪壓過雙白實線或車身跨越雙白實線</a:t>
                      </a:r>
                      <a:r>
                        <a:rPr lang="zh-TW" altLang="en-US" sz="1800" dirty="0">
                          <a:solidFill>
                            <a:schemeClr val="dk1"/>
                          </a:solidFill>
                          <a:uFillTx/>
                        </a:rPr>
                        <a:t>。</a:t>
                      </a:r>
                      <a:endParaRPr lang="zh-TW" altLang="zh-TW" sz="1800" dirty="0">
                        <a:solidFill>
                          <a:schemeClr val="dk1"/>
                        </a:solidFill>
                        <a:uFillTx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4</a:t>
            </a:fld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123643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E9D0C37F-B5AE-4544-8758-6C3B200A0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802" y="102974"/>
            <a:ext cx="8520600" cy="572700"/>
          </a:xfrm>
        </p:spPr>
        <p:txBody>
          <a:bodyPr>
            <a:noAutofit/>
          </a:bodyPr>
          <a:lstStyle/>
          <a:p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二、觀察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程序</a:t>
            </a: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版面配置區 2">
            <a:extLst>
              <a:ext uri="{FF2B5EF4-FFF2-40B4-BE49-F238E27FC236}">
                <a16:creationId xmlns="" xmlns:a16="http://schemas.microsoft.com/office/drawing/2014/main" id="{1D73BB50-3268-4ED1-BDA6-06E27B56B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733708"/>
            <a:ext cx="8145294" cy="4409792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600" dirty="0">
                <a:solidFill>
                  <a:srgbClr val="FF0000"/>
                </a:solidFill>
              </a:rPr>
              <a:t>設計</a:t>
            </a:r>
            <a:endParaRPr lang="en-US" altLang="zh-TW" sz="2600" dirty="0">
              <a:solidFill>
                <a:srgbClr val="FF0000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觀察成員訓練：</a:t>
            </a:r>
            <a:r>
              <a:rPr lang="zh-TW" altLang="en-US" sz="2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確保觀察標準</a:t>
            </a:r>
            <a:r>
              <a:rPr lang="zh-TW" altLang="en-US" sz="2400" b="1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一致</a:t>
            </a:r>
            <a:endParaRPr lang="en-US" altLang="zh-TW" sz="13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85900" lvl="2" indent="-342900"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講習、觀察前期樣本、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檢討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85900" lvl="2" indent="-342900">
              <a:buFont typeface="Wingdings" panose="05000000000000000000" pitchFamily="2" charset="2"/>
              <a:buChar char="l"/>
            </a:pPr>
            <a:endParaRPr lang="en-US" altLang="zh-TW" sz="1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觀察成員分配：</a:t>
            </a:r>
            <a:r>
              <a:rPr lang="zh-TW" altLang="en-US" sz="25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降低成員個別差異對觀察結果之影響</a:t>
            </a:r>
            <a:endParaRPr lang="en-US" altLang="zh-TW" sz="25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85900" lvl="2" indent="-342900"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每一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CCTV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小時至少兩位成員觀察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主、副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1143000" lvl="2" indent="0">
              <a:buNone/>
            </a:pPr>
            <a:endParaRPr lang="en-US" altLang="zh-TW" sz="1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85900" lvl="2" indent="-342900"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不同成員輪流搭配不同道路、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CCTV</a:t>
            </a:r>
          </a:p>
          <a:p>
            <a:pPr marL="1143000" lvl="2" indent="0">
              <a:buNone/>
            </a:pPr>
            <a:endParaRPr lang="en-US" altLang="zh-TW" sz="17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執行</a:t>
            </a:r>
            <a:endParaRPr lang="en-US" altLang="zh-TW" sz="26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合格樣本篩選：</a:t>
            </a:r>
            <a:r>
              <a:rPr lang="zh-TW" altLang="en-US" sz="25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確保依據抽樣順序找到合於標準之觀察樣本</a:t>
            </a:r>
            <a:endParaRPr lang="en-US" altLang="zh-TW" sz="25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85900" lvl="2" indent="-342900"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儘速取得抽樣樣本、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檢查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143000" lvl="2" indent="0">
              <a:buNone/>
            </a:pPr>
            <a:endParaRPr lang="en-US" altLang="zh-TW" sz="1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85900" lvl="2" indent="-342900"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再次索取備用樣本直到所需樣本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143000" lvl="2" indent="0">
              <a:buNone/>
            </a:pP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每週檢討會議：</a:t>
            </a:r>
            <a:r>
              <a:rPr lang="zh-TW" altLang="en-US" sz="25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確認所有觀察結果</a:t>
            </a:r>
            <a:endParaRPr lang="en-US" altLang="zh-TW" sz="25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85900" lvl="2" indent="-342900"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疑義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處理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143000" lvl="2" indent="0">
              <a:buNone/>
            </a:pPr>
            <a:endParaRPr lang="en-US" altLang="zh-TW" sz="1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85900" lvl="2" indent="-342900"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全體成員共識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="" xmlns:a16="http://schemas.microsoft.com/office/drawing/2014/main" id="{4C698250-DEA4-4D88-9E91-A11EE5560E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5</a:t>
            </a:fld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412552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024" y="152400"/>
            <a:ext cx="8520600" cy="572700"/>
          </a:xfrm>
        </p:spPr>
        <p:txBody>
          <a:bodyPr>
            <a:noAutofit/>
          </a:bodyPr>
          <a:lstStyle/>
          <a:p>
            <a:r>
              <a:rPr lang="zh-TW" altLang="en-US" sz="2800" b="1" dirty="0" smtClean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三、觀察結果與分析 </a:t>
            </a:r>
            <a:r>
              <a:rPr lang="en-US" altLang="zh-TW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(109</a:t>
            </a:r>
            <a:r>
              <a:rPr lang="zh-TW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年</a:t>
            </a:r>
            <a:r>
              <a:rPr lang="en-US" altLang="zh-TW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10</a:t>
            </a:r>
            <a:r>
              <a:rPr lang="zh-TW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b="1" dirty="0" smtClean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endParaRPr lang="zh-TW" altLang="en-US" sz="2800" b="1" dirty="0">
              <a:solidFill>
                <a:schemeClr val="bg2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6</a:t>
            </a:fld>
            <a:endParaRPr lang="zh-TW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972683"/>
              </p:ext>
            </p:extLst>
          </p:nvPr>
        </p:nvGraphicFramePr>
        <p:xfrm>
          <a:off x="202478" y="764173"/>
          <a:ext cx="8725984" cy="4147463"/>
        </p:xfrm>
        <a:graphic>
          <a:graphicData uri="http://schemas.openxmlformats.org/drawingml/2006/table">
            <a:tbl>
              <a:tblPr/>
              <a:tblGrid>
                <a:gridCol w="545374"/>
                <a:gridCol w="545374"/>
                <a:gridCol w="545374"/>
                <a:gridCol w="545374"/>
                <a:gridCol w="545374"/>
                <a:gridCol w="545374"/>
                <a:gridCol w="545374"/>
                <a:gridCol w="545374"/>
                <a:gridCol w="545374"/>
                <a:gridCol w="545374"/>
                <a:gridCol w="545374"/>
                <a:gridCol w="545374"/>
                <a:gridCol w="545374"/>
                <a:gridCol w="545374"/>
                <a:gridCol w="545374"/>
                <a:gridCol w="545374"/>
              </a:tblGrid>
              <a:tr h="150568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觀察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CCTV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觀察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車種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抽樣時段行駛交通量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9">
                  <a:txBody>
                    <a:bodyPr/>
                    <a:lstStyle/>
                    <a:p>
                      <a:pPr algn="ctr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十月結果表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路段違規總計件數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路段違規總計比例</a:t>
                      </a:r>
                      <a:r>
                        <a:rPr lang="en-US" altLang="zh-TW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(%)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68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日期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編號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方向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9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6957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時段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行進時未保持安全車距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未保持安全車距變換車道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車道間任意穿梭</a:t>
                      </a:r>
                      <a:r>
                        <a:rPr lang="en-US" altLang="zh-TW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(</a:t>
                      </a:r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鑽車縫</a:t>
                      </a:r>
                      <a:r>
                        <a:rPr lang="en-US" altLang="zh-TW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)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同車道併駛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違規使用路肩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沿車道線行駛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違規跨越槽化線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違規跨越雙白實線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其它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6007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10/24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東行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1685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1.13%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6007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12-13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6007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10/20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西行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1336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3.74%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6007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13-14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6007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10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/11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西行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2327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3.35%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6007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12-13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28.57%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150568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10/5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東行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altLang="zh-TW" sz="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  <a:sym typeface="Arial"/>
                        </a:rPr>
                        <a:t>7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3.20%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6007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12-13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20.00%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46384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10/10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東行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8.24%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150568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5-6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11.11%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46384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10/18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西行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2333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1.33%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6007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19-20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19.05%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150568"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不分路段違規總計件數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8821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223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2.53%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50568"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14.55%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50568"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不分路段違規比例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0.95%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0.57%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1.01%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50568"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5.45%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5.45%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3.64%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933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024" y="83127"/>
            <a:ext cx="8520600" cy="572700"/>
          </a:xfrm>
        </p:spPr>
        <p:txBody>
          <a:bodyPr>
            <a:noAutofit/>
          </a:bodyPr>
          <a:lstStyle/>
          <a:p>
            <a:r>
              <a:rPr lang="zh-TW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三、觀察結果與</a:t>
            </a:r>
            <a:r>
              <a:rPr lang="zh-TW" altLang="en-US" sz="2800" b="1" dirty="0" smtClean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分析 </a:t>
            </a:r>
            <a:r>
              <a:rPr lang="en-US" altLang="zh-TW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109</a:t>
            </a:r>
            <a:r>
              <a:rPr lang="zh-TW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年</a:t>
            </a:r>
            <a:r>
              <a:rPr lang="en-US" altLang="zh-TW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11</a:t>
            </a:r>
            <a:r>
              <a:rPr lang="zh-TW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b="1" dirty="0" smtClean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r>
              <a:rPr lang="en-US" altLang="zh-TW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/>
            </a:r>
            <a:br>
              <a:rPr lang="en-US" altLang="zh-TW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endParaRPr lang="zh-TW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7</a:t>
            </a:fld>
            <a:endParaRPr lang="zh-TW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967650"/>
              </p:ext>
            </p:extLst>
          </p:nvPr>
        </p:nvGraphicFramePr>
        <p:xfrm>
          <a:off x="189408" y="679273"/>
          <a:ext cx="8745584" cy="4225835"/>
        </p:xfrm>
        <a:graphic>
          <a:graphicData uri="http://schemas.openxmlformats.org/drawingml/2006/table">
            <a:tbl>
              <a:tblPr/>
              <a:tblGrid>
                <a:gridCol w="546599"/>
                <a:gridCol w="546599"/>
                <a:gridCol w="546599"/>
                <a:gridCol w="546599"/>
                <a:gridCol w="546599"/>
                <a:gridCol w="546599"/>
                <a:gridCol w="546599"/>
                <a:gridCol w="546599"/>
                <a:gridCol w="546599"/>
                <a:gridCol w="546599"/>
                <a:gridCol w="546599"/>
                <a:gridCol w="546599"/>
                <a:gridCol w="546599"/>
                <a:gridCol w="546599"/>
                <a:gridCol w="546599"/>
                <a:gridCol w="546599"/>
              </a:tblGrid>
              <a:tr h="14946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觀察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CCTV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觀察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車種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抽樣時段行駛交通量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9">
                  <a:txBody>
                    <a:bodyPr/>
                    <a:lstStyle/>
                    <a:p>
                      <a:pPr algn="ctr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十一月結果表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路段違規總計件數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路段違規總計比例</a:t>
                      </a:r>
                      <a:r>
                        <a:rPr lang="en-US" altLang="zh-TW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(%)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46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日期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編號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方向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9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6687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時段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行進時未保持安全車距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未保持安全車距變換車道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車道間任意穿梭</a:t>
                      </a:r>
                      <a:r>
                        <a:rPr lang="en-US" altLang="zh-TW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(</a:t>
                      </a:r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鑽車縫</a:t>
                      </a:r>
                      <a:r>
                        <a:rPr lang="en-US" altLang="zh-TW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)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同車道併駛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違規使用路肩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沿車道線行駛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違規跨越槽化線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違規跨越雙白實線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其它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4458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11/13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西行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1695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2.71%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58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06-07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28.57%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58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11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/21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西行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1163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2.41%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58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9-10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16.67%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58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11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/05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東行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799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1.75%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58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22-23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40.00%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58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11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/15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西行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2314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2.03%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4458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11-12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16.67%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58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11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/04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東行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9.43%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14946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5-6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11.11%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58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11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/16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東行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1358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1.69%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58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10-11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149467"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不分路段違規總計件數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7435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168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2.26%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49467"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18.18%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49467"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不分路段違規比例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1.05%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0.73%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0.48%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49467"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6.82%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2.27%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2.27%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6.82%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5273" marR="5273" marT="5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1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691" y="104213"/>
            <a:ext cx="8611203" cy="630078"/>
          </a:xfrm>
        </p:spPr>
        <p:txBody>
          <a:bodyPr>
            <a:noAutofit/>
          </a:bodyPr>
          <a:lstStyle/>
          <a:p>
            <a:r>
              <a:rPr lang="zh-TW" altLang="en-US" sz="2800" b="1" dirty="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三、觀察結果與</a:t>
            </a:r>
            <a:r>
              <a:rPr lang="zh-TW" altLang="en-US" sz="2800" b="1" dirty="0" smtClean="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分析 </a:t>
            </a:r>
            <a:r>
              <a:rPr lang="en-US" altLang="zh-TW" sz="2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109</a:t>
            </a:r>
            <a:r>
              <a:rPr lang="zh-TW" altLang="en-US" sz="2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年</a:t>
            </a:r>
            <a:r>
              <a:rPr lang="en-US" altLang="zh-TW" sz="2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12</a:t>
            </a:r>
            <a:r>
              <a:rPr lang="zh-TW" altLang="en-US" sz="2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sz="2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8</a:t>
            </a:fld>
            <a:endParaRPr lang="zh-TW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938557"/>
              </p:ext>
            </p:extLst>
          </p:nvPr>
        </p:nvGraphicFramePr>
        <p:xfrm>
          <a:off x="156748" y="653142"/>
          <a:ext cx="8797840" cy="4245428"/>
        </p:xfrm>
        <a:graphic>
          <a:graphicData uri="http://schemas.openxmlformats.org/drawingml/2006/table">
            <a:tbl>
              <a:tblPr/>
              <a:tblGrid>
                <a:gridCol w="549865"/>
                <a:gridCol w="549865"/>
                <a:gridCol w="549865"/>
                <a:gridCol w="549865"/>
                <a:gridCol w="549865"/>
                <a:gridCol w="549865"/>
                <a:gridCol w="549865"/>
                <a:gridCol w="549865"/>
                <a:gridCol w="549865"/>
                <a:gridCol w="549865"/>
                <a:gridCol w="549865"/>
                <a:gridCol w="549865"/>
                <a:gridCol w="549865"/>
                <a:gridCol w="549865"/>
                <a:gridCol w="549865"/>
                <a:gridCol w="549865"/>
              </a:tblGrid>
              <a:tr h="159384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觀察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CCTV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觀察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車種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抽樣時段行駛交通量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9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十二月結果表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路段違規總計件數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路段違規總計比例</a:t>
                      </a:r>
                      <a:r>
                        <a:rPr lang="en-US" altLang="zh-TW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(%)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384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日期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編號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方向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9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91218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時段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行進時未保持安全車距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未保持安全車距變換車道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車道間任意穿梭</a:t>
                      </a:r>
                      <a:r>
                        <a:rPr lang="en-US" altLang="zh-TW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(</a:t>
                      </a:r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鑽車縫</a:t>
                      </a:r>
                      <a:r>
                        <a:rPr lang="en-US" altLang="zh-TW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)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同車道併駛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違規使用路肩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沿車道線行駛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違規跨越槽化線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違規跨越雙白實線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其它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6081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12/24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東行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813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1.60%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159384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7-8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6081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12/16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西行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1789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2.46%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7530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15-16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12.50%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6081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12/22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東行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1697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2.77%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7530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13-14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6081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12/18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東行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2.43%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7530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20-21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21.43%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159384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12/7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東行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7.66%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7530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22-23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33.33%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159384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12/6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東行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1554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1.48%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27530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17-18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159384"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不分路段違規總計件數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7723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2.55%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59384"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16.33%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59384"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不分路段違規比例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1.18%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0.36%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1.01%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59384"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2.04%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6.12%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8.16%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5597" marR="5597" marT="5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138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9</a:t>
            </a:fld>
            <a:endParaRPr lang="zh-TW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234294" y="68367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 Black"/>
              <a:buNone/>
              <a:defRPr sz="36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zh-TW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** 違規樣態統計表 </a:t>
            </a:r>
            <a:r>
              <a:rPr lang="en-US" altLang="zh-TW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第二季</a:t>
            </a:r>
            <a:r>
              <a:rPr lang="en-US" altLang="zh-TW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10-12</a:t>
            </a:r>
            <a:r>
              <a:rPr lang="zh-TW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TW" altLang="en-US" sz="2400" b="1" dirty="0">
              <a:solidFill>
                <a:srgbClr val="0000FF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252144" y="104213"/>
            <a:ext cx="8502750" cy="572700"/>
          </a:xfrm>
        </p:spPr>
        <p:txBody>
          <a:bodyPr>
            <a:noAutofit/>
          </a:bodyPr>
          <a:lstStyle/>
          <a:p>
            <a:r>
              <a:rPr lang="zh-TW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三、觀察結果與</a:t>
            </a:r>
            <a:r>
              <a:rPr lang="zh-TW" altLang="en-US" sz="2800" b="1" dirty="0" smtClean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分析</a:t>
            </a:r>
            <a:r>
              <a:rPr lang="en-US" altLang="zh-TW" sz="28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endParaRPr lang="zh-TW" altLang="en-US" sz="2800" b="1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562419"/>
              </p:ext>
            </p:extLst>
          </p:nvPr>
        </p:nvGraphicFramePr>
        <p:xfrm>
          <a:off x="234290" y="1423853"/>
          <a:ext cx="8635396" cy="3017519"/>
        </p:xfrm>
        <a:graphic>
          <a:graphicData uri="http://schemas.openxmlformats.org/drawingml/2006/table">
            <a:tbl>
              <a:tblPr/>
              <a:tblGrid>
                <a:gridCol w="616814"/>
                <a:gridCol w="616814"/>
                <a:gridCol w="616814"/>
                <a:gridCol w="616814"/>
                <a:gridCol w="616814"/>
                <a:gridCol w="616814"/>
                <a:gridCol w="616814"/>
                <a:gridCol w="616814"/>
                <a:gridCol w="616814"/>
                <a:gridCol w="616814"/>
                <a:gridCol w="616814"/>
                <a:gridCol w="616814"/>
                <a:gridCol w="616814"/>
                <a:gridCol w="616814"/>
              </a:tblGrid>
              <a:tr h="428293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車種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行駛交通量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不良駕駛行為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總計件數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05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新細明體"/>
                        </a:rPr>
                        <a:t>行進時未保持安全車距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新細明體"/>
                        </a:rPr>
                        <a:t>未保持安全車距變換車道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車道間任意穿梭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(</a:t>
                      </a:r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鑽車縫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)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7030A0"/>
                          </a:solidFill>
                          <a:effectLst/>
                          <a:latin typeface="新細明體"/>
                        </a:rPr>
                        <a:t>同車道併駛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違規使用路肩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新細明體"/>
                        </a:rPr>
                        <a:t>沿車道線行駛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違規跨越槽化線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違規跨越雙白實線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其它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總計比例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293">
                <a:tc rowSpan="4"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台</a:t>
                      </a:r>
                      <a:r>
                        <a:rPr lang="en-US" altLang="zh-TW" sz="8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88</a:t>
                      </a:r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線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數量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小型車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23979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253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132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203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588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</a:tr>
              <a:tr h="42829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大型重機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</a:tr>
              <a:tr h="42829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比例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小型車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1.06%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0.55%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0.85%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2.45%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</a:tr>
              <a:tr h="42829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大型重機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4.73%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4.73%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0.68%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6.08%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16.22%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044330"/>
      </p:ext>
    </p:extLst>
  </p:cSld>
  <p:clrMapOvr>
    <a:masterClrMapping/>
  </p:clrMapOvr>
</p:sld>
</file>

<file path=ppt/theme/theme1.xml><?xml version="1.0" encoding="utf-8"?>
<a:theme xmlns:a="http://schemas.openxmlformats.org/drawingml/2006/main" name="基本">
  <a:themeElements>
    <a:clrScheme name="基本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1085</TotalTime>
  <Words>4306</Words>
  <Application>Microsoft Office PowerPoint</Application>
  <PresentationFormat>如螢幕大小 (16:9)</PresentationFormat>
  <Paragraphs>2224</Paragraphs>
  <Slides>18</Slides>
  <Notes>11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8" baseType="lpstr">
      <vt:lpstr>Arial</vt:lpstr>
      <vt:lpstr>新細明體</vt:lpstr>
      <vt:lpstr>Times New Roman</vt:lpstr>
      <vt:lpstr>細明體</vt:lpstr>
      <vt:lpstr>Wingdings</vt:lpstr>
      <vt:lpstr>微軟正黑體</vt:lpstr>
      <vt:lpstr>標楷體</vt:lpstr>
      <vt:lpstr>Arial Black</vt:lpstr>
      <vt:lpstr>Calibri</vt:lpstr>
      <vt:lpstr>基本</vt:lpstr>
      <vt:lpstr>大型重機行駛快速道路績效評估檢核案 —台88線第二、三季觀察結果</vt:lpstr>
      <vt:lpstr>簡報大綱</vt:lpstr>
      <vt:lpstr>一、觀察指標與定義:</vt:lpstr>
      <vt:lpstr>一、觀察指標與定義:</vt:lpstr>
      <vt:lpstr>二、觀察作業程序:</vt:lpstr>
      <vt:lpstr>三、觀察結果與分析 (109年10月) :</vt:lpstr>
      <vt:lpstr>三、觀察結果與分析 (109年11月) : </vt:lpstr>
      <vt:lpstr>三、觀察結果與分析 (109年12月) :</vt:lpstr>
      <vt:lpstr>三、觀察結果與分析:</vt:lpstr>
      <vt:lpstr>三、觀察結果與分析 (110年1月) :</vt:lpstr>
      <vt:lpstr>三、觀察結果與分析 (110年2月) :</vt:lpstr>
      <vt:lpstr>三、觀察結果與分析 (110年3月) :</vt:lpstr>
      <vt:lpstr>三、觀察結果與分析:</vt:lpstr>
      <vt:lpstr>三、觀察結果與分析:</vt:lpstr>
      <vt:lpstr>四、觀察指標總結:</vt:lpstr>
      <vt:lpstr>四、觀察指標總結: (前三季各月數據)</vt:lpstr>
      <vt:lpstr>四、觀察指標總結:</vt:lpstr>
      <vt:lpstr>END 敬請指教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大型重機觀察計畫說明</dc:title>
  <dc:creator>梁喻婷</dc:creator>
  <cp:lastModifiedBy>user</cp:lastModifiedBy>
  <cp:revision>122</cp:revision>
  <dcterms:modified xsi:type="dcterms:W3CDTF">2021-04-29T08:02:49Z</dcterms:modified>
</cp:coreProperties>
</file>