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19"/>
  </p:notesMasterIdLst>
  <p:sldIdLst>
    <p:sldId id="311" r:id="rId2"/>
    <p:sldId id="352" r:id="rId3"/>
    <p:sldId id="312" r:id="rId4"/>
    <p:sldId id="313" r:id="rId5"/>
    <p:sldId id="342" r:id="rId6"/>
    <p:sldId id="343" r:id="rId7"/>
    <p:sldId id="305" r:id="rId8"/>
    <p:sldId id="306" r:id="rId9"/>
    <p:sldId id="359" r:id="rId10"/>
    <p:sldId id="356" r:id="rId11"/>
    <p:sldId id="280" r:id="rId12"/>
    <p:sldId id="361" r:id="rId13"/>
    <p:sldId id="357" r:id="rId14"/>
    <p:sldId id="338" r:id="rId15"/>
    <p:sldId id="358" r:id="rId16"/>
    <p:sldId id="351" r:id="rId17"/>
    <p:sldId id="349" r:id="rId18"/>
  </p:sldIdLst>
  <p:sldSz cx="9144000" cy="5143500" type="screen16x9"/>
  <p:notesSz cx="6858000" cy="9144000"/>
  <p:embeddedFontLst>
    <p:embeddedFont>
      <p:font typeface="Microsoft JhengHei" panose="020B0604030504040204" pitchFamily="34" charset="-120"/>
      <p:regular r:id="rId20"/>
      <p:bold r:id="rId21"/>
    </p:embeddedFont>
    <p:embeddedFont>
      <p:font typeface="Microsoft JhengHei" panose="020B0604030504040204" pitchFamily="34" charset="-120"/>
      <p:regular r:id="rId20"/>
      <p:bold r:id="rId21"/>
    </p:embeddedFont>
    <p:embeddedFont>
      <p:font typeface="Arial Black" panose="020B0A04020102020204" pitchFamily="34" charset="0"/>
      <p:bold r:id="rId22"/>
    </p:embeddedFont>
    <p:embeddedFont>
      <p:font typeface="標楷體" panose="03000509000000000000" pitchFamily="65" charset="-120"/>
      <p:regular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16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4" roundtripDataSignature="AMtx7mj5/H4aYZL/lw9BXqjmvSkX8zr+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A2F5084-45DC-4B49-AB93-5E268781EC34}">
  <a:tblStyle styleId="{2A2F5084-45DC-4B49-AB93-5E268781EC34}" styleName="Table_0">
    <a:wholeTbl>
      <a:tcTxStyle>
        <a:font>
          <a:latin typeface="Arial"/>
          <a:ea typeface="Arial"/>
          <a:cs typeface="Arial"/>
        </a:font>
        <a:schemeClr val="tx1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35A8B4E-C454-460F-9D70-FCE7E625BCE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42" y="77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6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64" Type="http://customschemas.google.com/relationships/presentationmetadata" Target="metadata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總計!$B$79</c:f>
              <c:strCache>
                <c:ptCount val="1"/>
                <c:pt idx="0">
                  <c:v>小型車總違規數</c:v>
                </c:pt>
              </c:strCache>
            </c:strRef>
          </c:tx>
          <c:marker>
            <c:symbol val="none"/>
          </c:marker>
          <c:cat>
            <c:strRef>
              <c:f>總計!$C$77:$N$77</c:f>
              <c:strCache>
                <c:ptCount val="12"/>
                <c:pt idx="0">
                  <c:v>七月</c:v>
                </c:pt>
                <c:pt idx="1">
                  <c:v>八月</c:v>
                </c:pt>
                <c:pt idx="2">
                  <c:v>九月</c:v>
                </c:pt>
                <c:pt idx="3">
                  <c:v>十月</c:v>
                </c:pt>
                <c:pt idx="4">
                  <c:v>十一月</c:v>
                </c:pt>
                <c:pt idx="5">
                  <c:v>十二月</c:v>
                </c:pt>
                <c:pt idx="6">
                  <c:v>一月</c:v>
                </c:pt>
                <c:pt idx="7">
                  <c:v>二月</c:v>
                </c:pt>
                <c:pt idx="8">
                  <c:v>三月</c:v>
                </c:pt>
                <c:pt idx="9">
                  <c:v>四月</c:v>
                </c:pt>
                <c:pt idx="10">
                  <c:v>五月</c:v>
                </c:pt>
                <c:pt idx="11">
                  <c:v>六月</c:v>
                </c:pt>
              </c:strCache>
            </c:strRef>
          </c:cat>
          <c:val>
            <c:numRef>
              <c:f>總計!$C$79:$N$79</c:f>
              <c:numCache>
                <c:formatCode>General</c:formatCode>
                <c:ptCount val="12"/>
                <c:pt idx="0">
                  <c:v>139</c:v>
                </c:pt>
                <c:pt idx="1">
                  <c:v>184</c:v>
                </c:pt>
                <c:pt idx="2">
                  <c:v>236</c:v>
                </c:pt>
                <c:pt idx="3">
                  <c:v>223</c:v>
                </c:pt>
                <c:pt idx="4">
                  <c:v>168</c:v>
                </c:pt>
                <c:pt idx="5">
                  <c:v>197</c:v>
                </c:pt>
                <c:pt idx="6">
                  <c:v>203</c:v>
                </c:pt>
                <c:pt idx="7">
                  <c:v>200</c:v>
                </c:pt>
                <c:pt idx="8">
                  <c:v>136</c:v>
                </c:pt>
                <c:pt idx="9">
                  <c:v>225</c:v>
                </c:pt>
                <c:pt idx="10">
                  <c:v>139</c:v>
                </c:pt>
                <c:pt idx="11">
                  <c:v>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30-468B-BF17-5112170C697C}"/>
            </c:ext>
          </c:extLst>
        </c:ser>
        <c:ser>
          <c:idx val="1"/>
          <c:order val="1"/>
          <c:tx>
            <c:strRef>
              <c:f>總計!$B$81</c:f>
              <c:strCache>
                <c:ptCount val="1"/>
                <c:pt idx="0">
                  <c:v>大型重機總違規數</c:v>
                </c:pt>
              </c:strCache>
            </c:strRef>
          </c:tx>
          <c:marker>
            <c:symbol val="none"/>
          </c:marker>
          <c:cat>
            <c:strRef>
              <c:f>總計!$C$77:$N$77</c:f>
              <c:strCache>
                <c:ptCount val="12"/>
                <c:pt idx="0">
                  <c:v>七月</c:v>
                </c:pt>
                <c:pt idx="1">
                  <c:v>八月</c:v>
                </c:pt>
                <c:pt idx="2">
                  <c:v>九月</c:v>
                </c:pt>
                <c:pt idx="3">
                  <c:v>十月</c:v>
                </c:pt>
                <c:pt idx="4">
                  <c:v>十一月</c:v>
                </c:pt>
                <c:pt idx="5">
                  <c:v>十二月</c:v>
                </c:pt>
                <c:pt idx="6">
                  <c:v>一月</c:v>
                </c:pt>
                <c:pt idx="7">
                  <c:v>二月</c:v>
                </c:pt>
                <c:pt idx="8">
                  <c:v>三月</c:v>
                </c:pt>
                <c:pt idx="9">
                  <c:v>四月</c:v>
                </c:pt>
                <c:pt idx="10">
                  <c:v>五月</c:v>
                </c:pt>
                <c:pt idx="11">
                  <c:v>六月</c:v>
                </c:pt>
              </c:strCache>
            </c:strRef>
          </c:cat>
          <c:val>
            <c:numRef>
              <c:f>總計!$C$81:$N$81</c:f>
              <c:numCache>
                <c:formatCode>General</c:formatCode>
                <c:ptCount val="12"/>
                <c:pt idx="0">
                  <c:v>7</c:v>
                </c:pt>
                <c:pt idx="1">
                  <c:v>9</c:v>
                </c:pt>
                <c:pt idx="2">
                  <c:v>9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6</c:v>
                </c:pt>
                <c:pt idx="7">
                  <c:v>7</c:v>
                </c:pt>
                <c:pt idx="8">
                  <c:v>4</c:v>
                </c:pt>
                <c:pt idx="9">
                  <c:v>7</c:v>
                </c:pt>
                <c:pt idx="10">
                  <c:v>4</c:v>
                </c:pt>
                <c:pt idx="1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30-468B-BF17-5112170C69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153664"/>
        <c:axId val="39155200"/>
      </c:lineChart>
      <c:catAx>
        <c:axId val="39153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9155200"/>
        <c:crosses val="autoZero"/>
        <c:auto val="1"/>
        <c:lblAlgn val="ctr"/>
        <c:lblOffset val="100"/>
        <c:noMultiLvlLbl val="0"/>
      </c:catAx>
      <c:valAx>
        <c:axId val="39155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1536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總計!$B$82</c:f>
              <c:strCache>
                <c:ptCount val="1"/>
                <c:pt idx="0">
                  <c:v>小型車違規比例</c:v>
                </c:pt>
              </c:strCache>
            </c:strRef>
          </c:tx>
          <c:marker>
            <c:symbol val="none"/>
          </c:marker>
          <c:cat>
            <c:strRef>
              <c:f>總計!$C$77:$N$77</c:f>
              <c:strCache>
                <c:ptCount val="12"/>
                <c:pt idx="0">
                  <c:v>七月</c:v>
                </c:pt>
                <c:pt idx="1">
                  <c:v>八月</c:v>
                </c:pt>
                <c:pt idx="2">
                  <c:v>九月</c:v>
                </c:pt>
                <c:pt idx="3">
                  <c:v>十月</c:v>
                </c:pt>
                <c:pt idx="4">
                  <c:v>十一月</c:v>
                </c:pt>
                <c:pt idx="5">
                  <c:v>十二月</c:v>
                </c:pt>
                <c:pt idx="6">
                  <c:v>一月</c:v>
                </c:pt>
                <c:pt idx="7">
                  <c:v>二月</c:v>
                </c:pt>
                <c:pt idx="8">
                  <c:v>三月</c:v>
                </c:pt>
                <c:pt idx="9">
                  <c:v>四月</c:v>
                </c:pt>
                <c:pt idx="10">
                  <c:v>五月</c:v>
                </c:pt>
                <c:pt idx="11">
                  <c:v>六月</c:v>
                </c:pt>
              </c:strCache>
            </c:strRef>
          </c:cat>
          <c:val>
            <c:numRef>
              <c:f>總計!$C$82:$N$82</c:f>
              <c:numCache>
                <c:formatCode>0.00%</c:formatCode>
                <c:ptCount val="12"/>
                <c:pt idx="0">
                  <c:v>1.9727504967357364E-2</c:v>
                </c:pt>
                <c:pt idx="1">
                  <c:v>2.4858146446906242E-2</c:v>
                </c:pt>
                <c:pt idx="2">
                  <c:v>2.9128610219698838E-2</c:v>
                </c:pt>
                <c:pt idx="3">
                  <c:v>2.5280580433057476E-2</c:v>
                </c:pt>
                <c:pt idx="4">
                  <c:v>2.2595830531271014E-2</c:v>
                </c:pt>
                <c:pt idx="5">
                  <c:v>2.5508222193448143E-2</c:v>
                </c:pt>
                <c:pt idx="6">
                  <c:v>2.3277147116156405E-2</c:v>
                </c:pt>
                <c:pt idx="7">
                  <c:v>2.1927420239008882E-2</c:v>
                </c:pt>
                <c:pt idx="8">
                  <c:v>1.9813519813519812E-2</c:v>
                </c:pt>
                <c:pt idx="9">
                  <c:v>2.322700526478786E-2</c:v>
                </c:pt>
                <c:pt idx="10">
                  <c:v>2.0336503291880029E-2</c:v>
                </c:pt>
                <c:pt idx="11">
                  <c:v>1.2705012705012704E-2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23-4358-8CCE-873691CD7AAA}"/>
            </c:ext>
          </c:extLst>
        </c:ser>
        <c:ser>
          <c:idx val="1"/>
          <c:order val="1"/>
          <c:tx>
            <c:strRef>
              <c:f>總計!$B$83</c:f>
              <c:strCache>
                <c:ptCount val="1"/>
                <c:pt idx="0">
                  <c:v>大型重機違規比例</c:v>
                </c:pt>
              </c:strCache>
            </c:strRef>
          </c:tx>
          <c:marker>
            <c:symbol val="none"/>
          </c:marker>
          <c:cat>
            <c:strRef>
              <c:f>總計!$C$77:$N$77</c:f>
              <c:strCache>
                <c:ptCount val="12"/>
                <c:pt idx="0">
                  <c:v>七月</c:v>
                </c:pt>
                <c:pt idx="1">
                  <c:v>八月</c:v>
                </c:pt>
                <c:pt idx="2">
                  <c:v>九月</c:v>
                </c:pt>
                <c:pt idx="3">
                  <c:v>十月</c:v>
                </c:pt>
                <c:pt idx="4">
                  <c:v>十一月</c:v>
                </c:pt>
                <c:pt idx="5">
                  <c:v>十二月</c:v>
                </c:pt>
                <c:pt idx="6">
                  <c:v>一月</c:v>
                </c:pt>
                <c:pt idx="7">
                  <c:v>二月</c:v>
                </c:pt>
                <c:pt idx="8">
                  <c:v>三月</c:v>
                </c:pt>
                <c:pt idx="9">
                  <c:v>四月</c:v>
                </c:pt>
                <c:pt idx="10">
                  <c:v>五月</c:v>
                </c:pt>
                <c:pt idx="11">
                  <c:v>六月</c:v>
                </c:pt>
              </c:strCache>
            </c:strRef>
          </c:cat>
          <c:val>
            <c:numRef>
              <c:f>總計!$C$83:$N$83</c:f>
              <c:numCache>
                <c:formatCode>0.00%</c:formatCode>
                <c:ptCount val="12"/>
                <c:pt idx="0">
                  <c:v>7.9545454545454544E-2</c:v>
                </c:pt>
                <c:pt idx="1">
                  <c:v>0.14754098360655737</c:v>
                </c:pt>
                <c:pt idx="2">
                  <c:v>0.14516129032258066</c:v>
                </c:pt>
                <c:pt idx="3">
                  <c:v>0.14545454545454545</c:v>
                </c:pt>
                <c:pt idx="4">
                  <c:v>0.18181818181818182</c:v>
                </c:pt>
                <c:pt idx="5">
                  <c:v>0.16326530612244897</c:v>
                </c:pt>
                <c:pt idx="6">
                  <c:v>0.11320754716981132</c:v>
                </c:pt>
                <c:pt idx="7">
                  <c:v>0.13461538461538461</c:v>
                </c:pt>
                <c:pt idx="8">
                  <c:v>0.10256410256410256</c:v>
                </c:pt>
                <c:pt idx="9">
                  <c:v>8.3333333333333329E-2</c:v>
                </c:pt>
                <c:pt idx="10">
                  <c:v>7.8431372549019607E-2</c:v>
                </c:pt>
                <c:pt idx="11">
                  <c:v>7.3170731707317069E-2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23-4358-8CCE-873691CD7A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589760"/>
        <c:axId val="39591296"/>
      </c:lineChart>
      <c:catAx>
        <c:axId val="39589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9591296"/>
        <c:crosses val="autoZero"/>
        <c:auto val="1"/>
        <c:lblAlgn val="ctr"/>
        <c:lblOffset val="100"/>
        <c:noMultiLvlLbl val="0"/>
      </c:catAx>
      <c:valAx>
        <c:axId val="3959129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95897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69093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uFillTx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29406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07992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76866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框行進</a:t>
            </a:r>
            <a:r>
              <a:rPr lang="en-US" altLang="zh-TW" dirty="0"/>
              <a:t>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8501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框行進</a:t>
            </a:r>
            <a:r>
              <a:rPr lang="en-US" altLang="zh-TW" dirty="0"/>
              <a:t>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6180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框行進</a:t>
            </a:r>
            <a:r>
              <a:rPr lang="en-US" altLang="zh-TW" dirty="0"/>
              <a:t>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8726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>
              <a:uFillTx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標題投影片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1"/>
          <p:cNvSpPr txBox="1">
            <a:spLocks noGrp="1"/>
          </p:cNvSpPr>
          <p:nvPr>
            <p:ph type="ctrTitle"/>
          </p:nvPr>
        </p:nvSpPr>
        <p:spPr>
          <a:xfrm>
            <a:off x="457200" y="171450"/>
            <a:ext cx="7772400" cy="3428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 Black"/>
              <a:buNone/>
              <a:defRPr sz="8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1"/>
          <p:cNvSpPr txBox="1">
            <a:spLocks noGrp="1"/>
          </p:cNvSpPr>
          <p:nvPr>
            <p:ph type="subTitle" idx="1"/>
          </p:nvPr>
        </p:nvSpPr>
        <p:spPr>
          <a:xfrm>
            <a:off x="457200" y="3600450"/>
            <a:ext cx="68580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1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1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1"/>
          <p:cNvSpPr/>
          <p:nvPr/>
        </p:nvSpPr>
        <p:spPr>
          <a:xfrm>
            <a:off x="9001124" y="3634740"/>
            <a:ext cx="142876" cy="1508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1"/>
          <p:cNvSpPr/>
          <p:nvPr/>
        </p:nvSpPr>
        <p:spPr>
          <a:xfrm>
            <a:off x="9001124" y="0"/>
            <a:ext cx="142876" cy="363474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31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179576"/>
            <a:ext cx="3291840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1694525"/>
            <a:ext cx="3291840" cy="2880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179576"/>
            <a:ext cx="3291840" cy="47982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1694525"/>
            <a:ext cx="3291840" cy="2880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z="750" smtClean="0">
                <a:solidFill>
                  <a:schemeClr val="dk2"/>
                </a:solidFill>
                <a:uFillTx/>
              </a:rPr>
              <a:pPr/>
              <a:t>‹#›</a:t>
            </a:fld>
            <a:endParaRPr lang="zh-TW" altLang="en-US" sz="750">
              <a:solidFill>
                <a:schemeClr val="dk2"/>
              </a:solidFill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4875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marL="914400" lvl="1" indent="-3556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/>
            </a:lvl2pPr>
            <a:lvl3pPr marL="1371600" lvl="2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30200" algn="l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algn="l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algn="l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algn="l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4"/>
          <p:cNvSpPr txBox="1">
            <a:spLocks noGrp="1"/>
          </p:cNvSpPr>
          <p:nvPr>
            <p:ph type="sldNum" idx="12"/>
          </p:nvPr>
        </p:nvSpPr>
        <p:spPr>
          <a:xfrm>
            <a:off x="8754894" y="4902740"/>
            <a:ext cx="389106" cy="2407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6"/>
          <p:cNvSpPr txBox="1">
            <a:spLocks noGrp="1"/>
          </p:cNvSpPr>
          <p:nvPr>
            <p:ph type="title"/>
          </p:nvPr>
        </p:nvSpPr>
        <p:spPr>
          <a:xfrm>
            <a:off x="457200" y="1085851"/>
            <a:ext cx="7772400" cy="3240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 Black"/>
              <a:buNone/>
              <a:defRPr sz="8800" b="0" cap="none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6"/>
          <p:cNvSpPr txBox="1">
            <a:spLocks noGrp="1"/>
          </p:cNvSpPr>
          <p:nvPr>
            <p:ph type="body" idx="1"/>
          </p:nvPr>
        </p:nvSpPr>
        <p:spPr>
          <a:xfrm>
            <a:off x="457200" y="171451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6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6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0" name="Google Shape;50;p36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7"/>
          <p:cNvSpPr txBox="1"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7"/>
          <p:cNvSpPr txBox="1">
            <a:spLocks noGrp="1"/>
          </p:cNvSpPr>
          <p:nvPr>
            <p:ph type="body" idx="1"/>
          </p:nvPr>
        </p:nvSpPr>
        <p:spPr>
          <a:xfrm>
            <a:off x="1630680" y="1181101"/>
            <a:ext cx="329184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3810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body" idx="2"/>
          </p:nvPr>
        </p:nvSpPr>
        <p:spPr>
          <a:xfrm>
            <a:off x="5090160" y="1181101"/>
            <a:ext cx="329184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3810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5" name="Google Shape;55;p37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7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7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8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8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8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9"/>
          <p:cNvSpPr txBox="1">
            <a:spLocks noGrp="1"/>
          </p:cNvSpPr>
          <p:nvPr>
            <p:ph type="body" idx="1"/>
          </p:nvPr>
        </p:nvSpPr>
        <p:spPr>
          <a:xfrm>
            <a:off x="3575050" y="1200150"/>
            <a:ext cx="5111750" cy="3360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marL="914400" lvl="1" indent="-406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39"/>
          <p:cNvSpPr txBox="1">
            <a:spLocks noGrp="1"/>
          </p:cNvSpPr>
          <p:nvPr>
            <p:ph type="body" idx="2"/>
          </p:nvPr>
        </p:nvSpPr>
        <p:spPr>
          <a:xfrm>
            <a:off x="457201" y="1200150"/>
            <a:ext cx="3008313" cy="3360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39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9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9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8" name="Google Shape;68;p39"/>
          <p:cNvSpPr txBox="1"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含標題的圖片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0"/>
          <p:cNvSpPr/>
          <p:nvPr/>
        </p:nvSpPr>
        <p:spPr>
          <a:xfrm>
            <a:off x="9001124" y="3634740"/>
            <a:ext cx="142876" cy="1508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40"/>
          <p:cNvSpPr>
            <a:spLocks noGrp="1"/>
          </p:cNvSpPr>
          <p:nvPr>
            <p:ph type="pic" idx="2"/>
          </p:nvPr>
        </p:nvSpPr>
        <p:spPr>
          <a:xfrm>
            <a:off x="-1" y="0"/>
            <a:ext cx="9000877" cy="363474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40"/>
          <p:cNvSpPr txBox="1">
            <a:spLocks noGrp="1"/>
          </p:cNvSpPr>
          <p:nvPr>
            <p:ph type="body" idx="1"/>
          </p:nvPr>
        </p:nvSpPr>
        <p:spPr>
          <a:xfrm>
            <a:off x="457200" y="4286250"/>
            <a:ext cx="8153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3" name="Google Shape;73;p40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0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40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40"/>
          <p:cNvSpPr txBox="1">
            <a:spLocks noGrp="1"/>
          </p:cNvSpPr>
          <p:nvPr>
            <p:ph type="title"/>
          </p:nvPr>
        </p:nvSpPr>
        <p:spPr>
          <a:xfrm>
            <a:off x="457200" y="3714750"/>
            <a:ext cx="81534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0"/>
          <p:cNvSpPr/>
          <p:nvPr/>
        </p:nvSpPr>
        <p:spPr>
          <a:xfrm>
            <a:off x="9001124" y="0"/>
            <a:ext cx="142876" cy="363474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1"/>
          <p:cNvSpPr txBox="1"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1"/>
          <p:cNvSpPr txBox="1">
            <a:spLocks noGrp="1"/>
          </p:cNvSpPr>
          <p:nvPr>
            <p:ph type="body" idx="1"/>
          </p:nvPr>
        </p:nvSpPr>
        <p:spPr>
          <a:xfrm rot="5400000">
            <a:off x="2627114" y="-855463"/>
            <a:ext cx="3280172" cy="76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1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1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1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2"/>
          <p:cNvSpPr txBox="1">
            <a:spLocks noGrp="1"/>
          </p:cNvSpPr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2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42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42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2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0"/>
          <p:cNvSpPr txBox="1"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0"/>
          <p:cNvSpPr txBox="1">
            <a:spLocks noGrp="1"/>
          </p:cNvSpPr>
          <p:nvPr>
            <p:ph type="body" idx="1"/>
          </p:nvPr>
        </p:nvSpPr>
        <p:spPr>
          <a:xfrm>
            <a:off x="457200" y="1314451"/>
            <a:ext cx="7620000" cy="3280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0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30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30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30"/>
          <p:cNvSpPr/>
          <p:nvPr/>
        </p:nvSpPr>
        <p:spPr>
          <a:xfrm>
            <a:off x="9001124" y="0"/>
            <a:ext cx="142876" cy="1028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30"/>
          <p:cNvSpPr/>
          <p:nvPr/>
        </p:nvSpPr>
        <p:spPr>
          <a:xfrm>
            <a:off x="9001124" y="1028700"/>
            <a:ext cx="142876" cy="411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586775" y="1051034"/>
            <a:ext cx="7594334" cy="1318093"/>
          </a:xfrm>
          <a:prstGeom prst="rect">
            <a:avLst/>
          </a:prstGeom>
        </p:spPr>
        <p:txBody>
          <a:bodyPr vert="horz" lIns="68569" tIns="68569" rIns="68569" bIns="68569" rtlCol="0" anchor="b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zh-TW" altLang="en-US" sz="34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大型重機行駛快速道路績效評估檢核案</a:t>
            </a:r>
            <a:br>
              <a:rPr lang="en-US" altLang="zh-TW" sz="34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28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台</a:t>
            </a: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88</a:t>
            </a:r>
            <a:r>
              <a:rPr lang="zh-TW" altLang="en-US" sz="2800" b="1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線四季</a:t>
            </a:r>
            <a:r>
              <a:rPr lang="zh-TW" altLang="en-US" sz="28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觀察結果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640039" y="3034146"/>
            <a:ext cx="7755815" cy="1555272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zh-TW" altLang="en-US" sz="2800" b="1" dirty="0">
                <a:solidFill>
                  <a:srgbClr val="0000FF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執行單位</a:t>
            </a:r>
            <a:r>
              <a:rPr lang="en-US" altLang="zh-TW" sz="2800" b="1" dirty="0">
                <a:solidFill>
                  <a:srgbClr val="0000FF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800" b="1" dirty="0">
                <a:solidFill>
                  <a:srgbClr val="0000FF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 國立高雄科技大學運籌管理系</a:t>
            </a:r>
            <a:endParaRPr lang="en-US" altLang="zh-TW" sz="2800" b="1" dirty="0">
              <a:solidFill>
                <a:srgbClr val="0000FF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</a:pPr>
            <a:endParaRPr lang="en-US" altLang="zh-TW" sz="1600" b="1" dirty="0">
              <a:solidFill>
                <a:srgbClr val="7030A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</a:pP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主持人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黃山琿教授、吳偉銘教授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</a:pP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</a:pPr>
            <a:fld id="{13756DA3-FAB6-4106-B592-D86735E7903A}" type="datetime1">
              <a:rPr lang="en-US" altLang="zh-TW" sz="1200" b="1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7/30/2021</a:t>
            </a:fld>
            <a:endParaRPr lang="zh-TW" altLang="en-US" sz="1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10</a:t>
            </a:fld>
            <a:endParaRPr lang="zh-TW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34294" y="68367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** 違規樣態統計表 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第二季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10-12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2400" b="1" dirty="0">
              <a:solidFill>
                <a:srgbClr val="0000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252144" y="104213"/>
            <a:ext cx="8502750" cy="572700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三、觀察結果與分析</a:t>
            </a:r>
            <a:r>
              <a:rPr lang="en-US" altLang="zh-TW" sz="2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401091"/>
              </p:ext>
            </p:extLst>
          </p:nvPr>
        </p:nvGraphicFramePr>
        <p:xfrm>
          <a:off x="234290" y="1423853"/>
          <a:ext cx="8635396" cy="3017519"/>
        </p:xfrm>
        <a:graphic>
          <a:graphicData uri="http://schemas.openxmlformats.org/drawingml/2006/table">
            <a:tbl>
              <a:tblPr/>
              <a:tblGrid>
                <a:gridCol w="616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6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6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68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6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68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68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6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68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68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681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681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681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28293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車種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行駛交通量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不良駕駛行為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總計件數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05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行進時未保持安全車距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未保持安全車距變換車道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)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同車道併駛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違規使用路肩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沿車道線行駛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違規跨越槽化線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違規跨越雙白實線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其它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總計比例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293">
                <a:tc rowSpan="4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台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88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數量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23979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253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132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203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588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29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148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29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1.06%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0.55%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0.85%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2.45%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29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4.73%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4.73%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0.68%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6.08%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16.22%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44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11</a:t>
            </a:fld>
            <a:endParaRPr lang="zh-TW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34294" y="68367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** 違規樣態統計表 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第三季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1-3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2400" b="1" dirty="0">
              <a:solidFill>
                <a:srgbClr val="0000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252144" y="104213"/>
            <a:ext cx="8502750" cy="572700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三、觀察結果與分析</a:t>
            </a:r>
            <a:r>
              <a:rPr lang="en-US" altLang="zh-TW" sz="2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870988"/>
              </p:ext>
            </p:extLst>
          </p:nvPr>
        </p:nvGraphicFramePr>
        <p:xfrm>
          <a:off x="234290" y="1502227"/>
          <a:ext cx="8520610" cy="2801983"/>
        </p:xfrm>
        <a:graphic>
          <a:graphicData uri="http://schemas.openxmlformats.org/drawingml/2006/table">
            <a:tbl>
              <a:tblPr/>
              <a:tblGrid>
                <a:gridCol w="608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6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6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86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86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86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86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86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86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86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9770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車種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行駛交通量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不良駕駛行為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總計件數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47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行進時未保持安全車距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未保持安全車距變換車道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)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同車道併駛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違規使用路肩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沿車道線行駛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違規跨越槽化線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違規跨越雙白實線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其它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總計比例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701">
                <a:tc rowSpan="4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台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88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數量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24706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261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147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539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7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144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7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1.06%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0.59%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0.53%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2.18%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7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7.64%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3.47%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0.69%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11.81%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634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12</a:t>
            </a:fld>
            <a:endParaRPr lang="zh-TW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34294" y="68367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** 違規樣態統計表 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第四季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4-6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2400" b="1" dirty="0">
              <a:solidFill>
                <a:srgbClr val="0000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252144" y="104213"/>
            <a:ext cx="8502750" cy="572700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三、觀察結果與分析</a:t>
            </a:r>
            <a:r>
              <a:rPr lang="en-US" altLang="zh-TW" sz="2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808498"/>
              </p:ext>
            </p:extLst>
          </p:nvPr>
        </p:nvGraphicFramePr>
        <p:xfrm>
          <a:off x="293916" y="1456510"/>
          <a:ext cx="8582294" cy="2795451"/>
        </p:xfrm>
        <a:graphic>
          <a:graphicData uri="http://schemas.openxmlformats.org/drawingml/2006/table">
            <a:tbl>
              <a:tblPr/>
              <a:tblGrid>
                <a:gridCol w="61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3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3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30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30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30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30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30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30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30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302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302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302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96774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車種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行駛交通量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不良駕駛行為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總計件數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58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行進時未保持安全車距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未保持安全車距變換車道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)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7030A0"/>
                          </a:solidFill>
                          <a:effectLst/>
                          <a:latin typeface="新細明體"/>
                        </a:rPr>
                        <a:t>同車道併駛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違規使用路肩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沿車道線行駛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違規跨越槽化線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違規跨越雙白實線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其它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774">
                <a:tc rowSpan="4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台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88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數量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20851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219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419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7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176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7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1.05%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0.42%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0.54%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2.01%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7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5.11%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1.14%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0.57%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1.14%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7.95%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585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13</a:t>
            </a:fld>
            <a:endParaRPr lang="zh-TW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34294" y="68367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** 違規樣態統計表 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整年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7-6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2400" b="1" dirty="0">
              <a:solidFill>
                <a:srgbClr val="0000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252144" y="104213"/>
            <a:ext cx="8502750" cy="572700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三、觀察結果與分析</a:t>
            </a:r>
            <a:r>
              <a:rPr lang="en-US" altLang="zh-TW" sz="2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755811"/>
              </p:ext>
            </p:extLst>
          </p:nvPr>
        </p:nvGraphicFramePr>
        <p:xfrm>
          <a:off x="234296" y="1489166"/>
          <a:ext cx="8661516" cy="2664822"/>
        </p:xfrm>
        <a:graphic>
          <a:graphicData uri="http://schemas.openxmlformats.org/drawingml/2006/table">
            <a:tbl>
              <a:tblPr/>
              <a:tblGrid>
                <a:gridCol w="59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12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5125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8233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車種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行駛交通量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不良駕駛行為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總計件數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365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行進時未保持安全車距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未保持安全車距變換車道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)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7030A0"/>
                          </a:solidFill>
                          <a:effectLst/>
                          <a:latin typeface="新細明體"/>
                        </a:rPr>
                        <a:t>同車道併駛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違規使用路肩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沿車道線行駛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違規跨越槽化線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違規跨越雙白實線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其它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總計比例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233">
                <a:tc rowSpan="4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台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88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線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數量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92086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981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457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665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2105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2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679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2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比例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1.07%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0.50%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0.72%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2.29%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2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5.89%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2.65%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0.15%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0.15%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0.29%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2.65%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11.78%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944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6660" y="147230"/>
            <a:ext cx="5575267" cy="543552"/>
          </a:xfrm>
        </p:spPr>
        <p:txBody>
          <a:bodyPr>
            <a:normAutofit/>
          </a:bodyPr>
          <a:lstStyle/>
          <a:p>
            <a:pPr marL="0" indent="0"/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四、觀察指標總結</a:t>
            </a:r>
            <a:r>
              <a:rPr lang="en-US" altLang="zh-TW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文字版面配置區 9"/>
          <p:cNvSpPr>
            <a:spLocks noGrp="1"/>
          </p:cNvSpPr>
          <p:nvPr>
            <p:ph type="body" sz="quarter" idx="3"/>
          </p:nvPr>
        </p:nvSpPr>
        <p:spPr>
          <a:xfrm>
            <a:off x="521591" y="770869"/>
            <a:ext cx="3291840" cy="479822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違規總件數比例</a:t>
            </a:r>
            <a:r>
              <a:rPr lang="en-US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altLang="en-US" sz="2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36393" y="4778375"/>
            <a:ext cx="422548" cy="365125"/>
          </a:xfrm>
        </p:spPr>
        <p:txBody>
          <a:bodyPr/>
          <a:lstStyle/>
          <a:p>
            <a:fld id="{00000000-1234-1234-1234-123412341234}" type="slidenum">
              <a:rPr lang="en-US" altLang="zh-TW" sz="1000" smtClean="0"/>
              <a:pPr/>
              <a:t>14</a:t>
            </a:fld>
            <a:endParaRPr lang="zh-TW" sz="10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3376749" y="124097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TW" altLang="en-US" sz="1800" dirty="0">
                <a:latin typeface="標楷體" pitchFamily="65" charset="-120"/>
                <a:ea typeface="標楷體" pitchFamily="65" charset="-120"/>
              </a:rPr>
              <a:t>汽車違規比例因為取樣數較大，約趨於穩定在大約</a:t>
            </a:r>
            <a:r>
              <a:rPr lang="en-US" altLang="zh-TW" sz="1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1.27%~2.91%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zh-TW" altLang="en-US" sz="1800" dirty="0">
                <a:latin typeface="標楷體" pitchFamily="65" charset="-120"/>
                <a:ea typeface="標楷體" pitchFamily="65" charset="-120"/>
              </a:rPr>
              <a:t>機車違規比例因為取樣數較少，大約介於</a:t>
            </a:r>
            <a:r>
              <a:rPr lang="en-US" altLang="zh-TW" sz="1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7.32%~18.18%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539677"/>
              </p:ext>
            </p:extLst>
          </p:nvPr>
        </p:nvGraphicFramePr>
        <p:xfrm>
          <a:off x="346166" y="3366454"/>
          <a:ext cx="8141850" cy="1710009"/>
        </p:xfrm>
        <a:graphic>
          <a:graphicData uri="http://schemas.openxmlformats.org/drawingml/2006/table">
            <a:tbl>
              <a:tblPr/>
              <a:tblGrid>
                <a:gridCol w="568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87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8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87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87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87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87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87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877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87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047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180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5510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七月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八月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九月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十月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十一月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十二月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一月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二月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三月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四月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五月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六月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平均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53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393" marR="7393" marT="73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7046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7402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8102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8821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7435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7723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8721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9121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6864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9687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6835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4329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7673.83 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46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小型車總違規數</a:t>
                      </a:r>
                    </a:p>
                  </a:txBody>
                  <a:tcPr marL="7393" marR="7393" marT="73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139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184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236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223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168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197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203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200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136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225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139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55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175.42 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53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393" marR="7393" marT="73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84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51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41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56.58 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46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大型重機總違規數</a:t>
                      </a:r>
                    </a:p>
                  </a:txBody>
                  <a:tcPr marL="7393" marR="7393" marT="73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4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3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6.67 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46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小型車違規比例</a:t>
                      </a:r>
                    </a:p>
                  </a:txBody>
                  <a:tcPr marL="7393" marR="7393" marT="73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1.97%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2.49%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2.91%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2.53%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2.26%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2.55%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2.33%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2.19%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1.98%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2.32%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2.03%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1.27%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800" b="1" i="0" u="none" strike="noStrike" dirty="0">
                        <a:solidFill>
                          <a:srgbClr val="7030A0"/>
                        </a:solidFill>
                        <a:effectLst/>
                        <a:latin typeface="Arial"/>
                      </a:endParaRP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46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大型重機違規比例</a:t>
                      </a:r>
                    </a:p>
                  </a:txBody>
                  <a:tcPr marL="7393" marR="7393" marT="73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7.95%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14.75%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14.52%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14.55%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18.18%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16.33%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11.32%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13.46%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10.26%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8.33%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7.84%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7.32%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800" b="1" i="0" u="none" strike="noStrike" dirty="0">
                        <a:solidFill>
                          <a:srgbClr val="7030A0"/>
                        </a:solidFill>
                        <a:effectLst/>
                        <a:latin typeface="Arial"/>
                      </a:endParaRP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圖表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684779"/>
              </p:ext>
            </p:extLst>
          </p:nvPr>
        </p:nvGraphicFramePr>
        <p:xfrm>
          <a:off x="4526280" y="1383030"/>
          <a:ext cx="4336869" cy="1934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圖表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001940"/>
              </p:ext>
            </p:extLst>
          </p:nvPr>
        </p:nvGraphicFramePr>
        <p:xfrm>
          <a:off x="169816" y="1236392"/>
          <a:ext cx="4376058" cy="2081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3823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6660" y="147230"/>
            <a:ext cx="5575267" cy="381816"/>
          </a:xfrm>
        </p:spPr>
        <p:txBody>
          <a:bodyPr>
            <a:normAutofit fontScale="90000"/>
          </a:bodyPr>
          <a:lstStyle/>
          <a:p>
            <a:pPr marL="0" indent="0"/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四、觀察指標總結</a:t>
            </a:r>
            <a:r>
              <a:rPr lang="en-US" altLang="zh-TW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itchFamily="2" charset="2"/>
              </a:rPr>
              <a:t>: (</a:t>
            </a:r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itchFamily="2" charset="2"/>
              </a:rPr>
              <a:t>各月數據</a:t>
            </a:r>
            <a:r>
              <a:rPr lang="en-US" altLang="zh-TW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itchFamily="2" charset="2"/>
              </a:rPr>
              <a:t>)</a:t>
            </a:r>
            <a:endParaRPr lang="en-US" altLang="zh-TW" sz="2800" b="1" dirty="0">
              <a:solidFill>
                <a:schemeClr val="bg2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36393" y="4778375"/>
            <a:ext cx="422548" cy="365125"/>
          </a:xfrm>
        </p:spPr>
        <p:txBody>
          <a:bodyPr/>
          <a:lstStyle/>
          <a:p>
            <a:fld id="{00000000-1234-1234-1234-123412341234}" type="slidenum">
              <a:rPr lang="en-US" altLang="zh-TW" sz="1000" smtClean="0"/>
              <a:pPr/>
              <a:t>15</a:t>
            </a:fld>
            <a:endParaRPr lang="zh-TW" sz="1000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200582"/>
              </p:ext>
            </p:extLst>
          </p:nvPr>
        </p:nvGraphicFramePr>
        <p:xfrm>
          <a:off x="189412" y="509452"/>
          <a:ext cx="8477794" cy="4634036"/>
        </p:xfrm>
        <a:graphic>
          <a:graphicData uri="http://schemas.openxmlformats.org/drawingml/2006/table">
            <a:tbl>
              <a:tblPr/>
              <a:tblGrid>
                <a:gridCol w="652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2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2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2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21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21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21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21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21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521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9248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月份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車種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交通量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行進時未保持安全車距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未保持安全車距變換車道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車道間任意穿梭</a:t>
                      </a:r>
                      <a:r>
                        <a:rPr lang="en-US" altLang="zh-TW" sz="5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(</a:t>
                      </a:r>
                      <a:r>
                        <a:rPr lang="zh-TW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鑽車縫</a:t>
                      </a:r>
                      <a:r>
                        <a:rPr lang="en-US" altLang="zh-TW" sz="5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)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同車道併駛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違規使用路肩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沿車道線行駛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違規跨越槽化線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違規跨越雙白實線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其它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月總和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七月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7046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1.15%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0.45%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0.03%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0.34%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1.97%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88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4.55%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2.27%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1.14%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7.95%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八月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7402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1.19%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0.41%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0.89%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2.49%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61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8.20%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1.64%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4.92%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14.75%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九月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8102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0.98%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0.36%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1.58%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2.91%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62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6.45%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1.61%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1.61%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4.84%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14.52%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十月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8821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0.95%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0.57%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1.01%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2.53%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55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5.45%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5.45%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3.64%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14.55%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十一月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7435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1.05%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0.73%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0.48%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2.26%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44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6.82%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2.27%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2.27%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6.82%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18.18%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十二月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7723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1.18%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0.36%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1.01%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2.55%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49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2.04%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6.12%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8.16%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16.33%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一月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8721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1.17%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0.61%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0.55%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2.33%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53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5.66%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5.66%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11.32%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二月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9121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1.14%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0.65%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0.41%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2.19%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52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11.54%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1.92%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13.46%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三月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6864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1.06%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0.59%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0.53%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2.18%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39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7.64%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3.47%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0.69%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11.81%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四月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9687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1.32%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0.49%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0.52%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2.32%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84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7.14%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1.19%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8.33%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五月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6835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1.05%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0.47%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0.51%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2.03%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51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5.88%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1.96%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7.84%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六月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4329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0.44%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0.18%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0.65%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1.27%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41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2.44%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4.88%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7.32%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92086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981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457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2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665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2105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679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40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18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2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18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80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1.065%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0.496%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0.002%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0.722%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2.29%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148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5.891%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2.651%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0.147%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0.147%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0.295%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2.651%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5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11.78%</a:t>
                      </a:r>
                    </a:p>
                  </a:txBody>
                  <a:tcPr marL="4873" marR="4873" marT="4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257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9437" y="110835"/>
            <a:ext cx="5721927" cy="533063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四、觀察指標總結</a:t>
            </a:r>
            <a:r>
              <a:rPr lang="en-US" altLang="zh-TW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81245" y="640081"/>
            <a:ext cx="8470869" cy="3899262"/>
          </a:xfrm>
        </p:spPr>
        <p:txBody>
          <a:bodyPr>
            <a:normAutofit/>
          </a:bodyPr>
          <a:lstStyle/>
          <a:p>
            <a:pPr marL="750888" lvl="2" indent="-285750"/>
            <a:r>
              <a:rPr lang="zh-TW" altLang="en-US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違規樣態</a:t>
            </a:r>
            <a:r>
              <a:rPr lang="en-US" altLang="zh-TW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共四季</a:t>
            </a:r>
            <a:r>
              <a:rPr lang="en-US" altLang="zh-TW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1208088" lvl="3" indent="-285750"/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發生之樣態為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行進時未保持安全車距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未保持安全車距變換車道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車道間任意穿梭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鑽車縫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同車道併駛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違規使用路肩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、以及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沿車道線行駛。小型車違規比例為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2.29%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，大型重機違規比例為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11.78%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922338" lvl="3" indent="0">
              <a:buNone/>
            </a:pPr>
            <a:endParaRPr lang="en-US" altLang="zh-TW" sz="7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1208088" lvl="3" indent="-285750"/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其中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未保持安全車距總數最多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汽車共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981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件，佔汽車流量之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1.070%; 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機車共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件，佔機車流量之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5.891%)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922338" lvl="3" indent="0">
              <a:buNone/>
            </a:pPr>
            <a:endParaRPr lang="en-US" altLang="zh-TW" sz="7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1208088" lvl="3" indent="-285750"/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沿車道線行駛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汽車共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665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件，佔汽車流量之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0.722%; 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機車共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件，佔機車流量之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2.651%)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未保持安全車距變換車道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汽車共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457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件，佔汽車流量之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0.496%; 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機車共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件，佔機車流量之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2.651%)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次之</a:t>
            </a:r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1208088" lvl="3" indent="-285750"/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1208088" lvl="3" indent="-285750"/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此外機車另有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違規使用路肩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(2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件，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0.295%)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、同車道併駛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(1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件，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0.147%)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、車道間任意穿梭</a:t>
            </a:r>
            <a:r>
              <a:rPr lang="en-US" altLang="zh-TW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鑽車縫</a:t>
            </a:r>
            <a:r>
              <a:rPr lang="en-US" altLang="zh-TW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 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(1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件，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0.147%)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等違規</a:t>
            </a:r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1208088" lvl="3" indent="-285750"/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1208088" lvl="3" indent="-285750"/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1208088" lvl="3" indent="-285750"/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50604" y="4778375"/>
            <a:ext cx="986791" cy="365125"/>
          </a:xfrm>
        </p:spPr>
        <p:txBody>
          <a:bodyPr/>
          <a:lstStyle/>
          <a:p>
            <a:fld id="{00000000-1234-1234-1234-123412341234}" type="slidenum">
              <a:rPr lang="en-US" altLang="zh-TW" sz="750" smtClean="0">
                <a:solidFill>
                  <a:schemeClr val="dk2"/>
                </a:solidFill>
                <a:uFillTx/>
              </a:rPr>
              <a:pPr/>
              <a:t>16</a:t>
            </a:fld>
            <a:endParaRPr lang="zh-TW" altLang="en-US" sz="750" dirty="0">
              <a:solidFill>
                <a:schemeClr val="dk2"/>
              </a:solidFill>
              <a:uFillTx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2508250"/>
            <a:ext cx="261937" cy="12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5680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202518" y="1833687"/>
            <a:ext cx="8259094" cy="1366713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algn="ctr"/>
            <a:r>
              <a:rPr lang="en-US" altLang="zh-TW" sz="3600" dirty="0">
                <a:solidFill>
                  <a:srgbClr val="0000FF"/>
                </a:solidFill>
                <a:uFillTx/>
              </a:rPr>
              <a:t>END</a:t>
            </a:r>
            <a:br>
              <a:rPr lang="en-US" altLang="zh-TW" sz="3600" dirty="0">
                <a:solidFill>
                  <a:schemeClr val="accent2">
                    <a:lumMod val="75000"/>
                  </a:schemeClr>
                </a:solidFill>
                <a:uFillTx/>
              </a:rPr>
            </a:br>
            <a:r>
              <a:rPr lang="zh-TW" altLang="en-US" sz="3600" dirty="0">
                <a:solidFill>
                  <a:srgbClr val="FF0000"/>
                </a:solidFill>
                <a:uFillTx/>
              </a:rPr>
              <a:t>敬請指教</a:t>
            </a:r>
            <a:endParaRPr lang="en-US" altLang="zh-TW" sz="3600" dirty="0">
              <a:solidFill>
                <a:srgbClr val="FF0000"/>
              </a:solidFill>
              <a:uFillTx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17</a:t>
            </a:fld>
            <a:endParaRPr lang="zh-TW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311727"/>
            <a:ext cx="7793182" cy="581891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</a:t>
            </a:r>
            <a:endParaRPr lang="zh-TW" sz="3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sz="half" idx="2"/>
          </p:nvPr>
        </p:nvSpPr>
        <p:spPr>
          <a:xfrm>
            <a:off x="595745" y="1087581"/>
            <a:ext cx="6892637" cy="3186545"/>
          </a:xfrm>
        </p:spPr>
        <p:txBody>
          <a:bodyPr>
            <a:noAutofit/>
          </a:bodyPr>
          <a:lstStyle/>
          <a:p>
            <a:pPr marL="0" indent="0"/>
            <a:r>
              <a:rPr lang="zh-TW" altLang="en-US" sz="28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一、觀察指標與定義</a:t>
            </a:r>
            <a:endParaRPr lang="en-US" altLang="zh-TW" sz="28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ea"/>
              <a:buAutoNum type="ea1ChtPeriod"/>
            </a:pPr>
            <a:endParaRPr lang="en-US" altLang="zh-TW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r>
              <a:rPr lang="zh-TW" altLang="en-US" sz="28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二、觀察作業程序</a:t>
            </a:r>
            <a:endParaRPr lang="en-US" altLang="zh-TW" sz="28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endParaRPr lang="en-US" altLang="zh-TW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r>
              <a:rPr lang="zh-TW" altLang="en-US" sz="28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三、觀察結果分析</a:t>
            </a:r>
            <a:endParaRPr lang="en-US" altLang="zh-TW" sz="28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ea"/>
              <a:buAutoNum type="ea1ChtPeriod"/>
            </a:pPr>
            <a:endParaRPr lang="en-US" altLang="zh-TW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r>
              <a:rPr lang="zh-TW" altLang="en-US" sz="28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四、觀察指標總結</a:t>
            </a:r>
            <a:endParaRPr lang="en-US" altLang="zh-TW" sz="28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  <a:p>
            <a:endParaRPr lang="zh-TW" altLang="en-US" sz="1400" dirty="0"/>
          </a:p>
          <a:p>
            <a:endParaRPr lang="zh-TW" altLang="en-US" sz="14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8650604" y="4778375"/>
            <a:ext cx="986791" cy="365125"/>
          </a:xfrm>
        </p:spPr>
        <p:txBody>
          <a:bodyPr/>
          <a:lstStyle/>
          <a:p>
            <a:fld id="{00000000-1234-1234-1234-123412341234}" type="slidenum">
              <a:rPr lang="en-US" altLang="zh-TW" sz="1000" smtClean="0"/>
              <a:pPr/>
              <a:t>2</a:t>
            </a:fld>
            <a:endParaRPr lang="zh-TW" sz="1000" dirty="0"/>
          </a:p>
        </p:txBody>
      </p:sp>
    </p:spTree>
    <p:extLst>
      <p:ext uri="{BB962C8B-B14F-4D97-AF65-F5344CB8AC3E}">
        <p14:creationId xmlns:p14="http://schemas.microsoft.com/office/powerpoint/2010/main" val="1127417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46363" y="63176"/>
            <a:ext cx="7924800" cy="609600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一、觀察指標與定義</a:t>
            </a: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sz="2800" b="1" dirty="0">
              <a:solidFill>
                <a:srgbClr val="C00000"/>
              </a:solidFill>
              <a:uFillTx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23401" y="1130805"/>
            <a:ext cx="7070172" cy="3827922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buNone/>
            </a:pPr>
            <a:endParaRPr sz="2100" dirty="0">
              <a:solidFill>
                <a:schemeClr val="dk1"/>
              </a:solidFill>
              <a:uFillTx/>
            </a:endParaRPr>
          </a:p>
          <a:p>
            <a:pPr algn="ctr">
              <a:buNone/>
            </a:pPr>
            <a:endParaRPr sz="2100" dirty="0">
              <a:solidFill>
                <a:schemeClr val="dk1"/>
              </a:solidFill>
              <a:uFillTx/>
            </a:endParaRPr>
          </a:p>
          <a:p>
            <a:pPr algn="ctr">
              <a:buClr>
                <a:schemeClr val="dk1"/>
              </a:buClr>
              <a:buSzPct val="39285"/>
              <a:buNone/>
            </a:pPr>
            <a:endParaRPr sz="2100" dirty="0">
              <a:solidFill>
                <a:schemeClr val="dk1"/>
              </a:solidFill>
              <a:uFillTx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987585"/>
              </p:ext>
            </p:extLst>
          </p:nvPr>
        </p:nvGraphicFramePr>
        <p:xfrm>
          <a:off x="429491" y="865910"/>
          <a:ext cx="8097848" cy="4171418"/>
        </p:xfrm>
        <a:graphic>
          <a:graphicData uri="http://schemas.openxmlformats.org/drawingml/2006/table">
            <a:tbl>
              <a:tblPr firstRow="1" bandRow="1"/>
              <a:tblGrid>
                <a:gridCol w="3172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5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5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rgbClr val="FF0000"/>
                          </a:solidFill>
                        </a:rPr>
                        <a:t>觀測指標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rgbClr val="FF0000"/>
                          </a:solidFill>
                        </a:rPr>
                        <a:t>操作型定義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369">
                <a:tc>
                  <a:txBody>
                    <a:bodyPr/>
                    <a:lstStyle/>
                    <a:p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行進時未保持安全距離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與前車距離小於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10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公尺。</a:t>
                      </a:r>
                      <a:endParaRPr lang="en-US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如遇到壅塞的情形，則不列入違規計算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。</a:t>
                      </a:r>
                      <a:endParaRPr lang="zh-TW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090">
                <a:tc>
                  <a:txBody>
                    <a:bodyPr/>
                    <a:lstStyle/>
                    <a:p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未保持安全距離變換車道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變換車道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前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與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前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車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距離小於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10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公尺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、或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變換車道後與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後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車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距離小於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10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公尺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。</a:t>
                      </a:r>
                      <a:endParaRPr lang="en-US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如遇到壅塞的情形，則不列入違規計算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。</a:t>
                      </a:r>
                      <a:endParaRPr lang="zh-TW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995">
                <a:tc>
                  <a:txBody>
                    <a:bodyPr/>
                    <a:lstStyle/>
                    <a:p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車道間任意穿梭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鑽車縫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zh-TW" altLang="en-US" sz="1800" b="0" dirty="0">
                          <a:solidFill>
                            <a:schemeClr val="dk1"/>
                          </a:solidFill>
                          <a:uFillTx/>
                        </a:rPr>
                        <a:t>相鄰兩車道有車，車輛從中間通過。</a:t>
                      </a:r>
                      <a:endParaRPr lang="zh-TW" altLang="en-US" sz="18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4419">
                <a:tc>
                  <a:txBody>
                    <a:bodyPr/>
                    <a:lstStyle/>
                    <a:p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同車道併駛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>
                          <a:uFillTx/>
                        </a:defRPr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兩汽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車、重機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於同一車道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併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排行駛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、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或同車道超車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、或兩重機於同車道交錯併行而前後距離小於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5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公尺。</a:t>
                      </a:r>
                      <a:endParaRPr lang="en-US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>
                          <a:uFillTx/>
                        </a:defRPr>
                      </a:pPr>
                      <a:r>
                        <a:rPr lang="zh-TW" altLang="zh-TW" sz="1800" dirty="0">
                          <a:uFillTx/>
                        </a:rPr>
                        <a:t>汽車與</a:t>
                      </a:r>
                      <a:r>
                        <a:rPr lang="zh-TW" altLang="en-US" sz="1800" dirty="0">
                          <a:uFillTx/>
                        </a:rPr>
                        <a:t>重機</a:t>
                      </a:r>
                      <a:r>
                        <a:rPr lang="zh-TW" altLang="zh-TW" sz="1800" dirty="0">
                          <a:uFillTx/>
                        </a:rPr>
                        <a:t>併駛，則後到者</a:t>
                      </a:r>
                      <a:r>
                        <a:rPr lang="zh-TW" altLang="en-US" sz="1800" dirty="0">
                          <a:uFillTx/>
                        </a:rPr>
                        <a:t>視</a:t>
                      </a:r>
                      <a:r>
                        <a:rPr lang="zh-TW" altLang="zh-TW" sz="1800" dirty="0">
                          <a:uFillTx/>
                        </a:rPr>
                        <a:t>為違規</a:t>
                      </a:r>
                      <a:r>
                        <a:rPr lang="zh-TW" altLang="en-US" sz="1800" dirty="0">
                          <a:uFillTx/>
                        </a:rPr>
                        <a:t>；</a:t>
                      </a:r>
                      <a:r>
                        <a:rPr lang="zh-TW" altLang="zh-TW" sz="1800" dirty="0">
                          <a:uFillTx/>
                        </a:rPr>
                        <a:t>多車道匯集為單一車道路段則不列入違規計算。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3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814833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526418" y="326344"/>
            <a:ext cx="7925013" cy="572700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一、觀察指標與定義</a:t>
            </a:r>
            <a:r>
              <a:rPr lang="en-US" altLang="zh-TW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sz="2800" b="1" dirty="0">
              <a:solidFill>
                <a:schemeClr val="bg2"/>
              </a:solidFill>
              <a:uFillTx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23401" y="1130805"/>
            <a:ext cx="7070172" cy="3827922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buNone/>
            </a:pPr>
            <a:endParaRPr sz="2100" dirty="0">
              <a:solidFill>
                <a:schemeClr val="dk1"/>
              </a:solidFill>
              <a:uFillTx/>
            </a:endParaRPr>
          </a:p>
          <a:p>
            <a:pPr algn="ctr">
              <a:buNone/>
            </a:pPr>
            <a:endParaRPr sz="2100" dirty="0">
              <a:solidFill>
                <a:schemeClr val="dk1"/>
              </a:solidFill>
              <a:uFillTx/>
            </a:endParaRPr>
          </a:p>
          <a:p>
            <a:pPr algn="ctr">
              <a:buClr>
                <a:schemeClr val="dk1"/>
              </a:buClr>
              <a:buSzPct val="39285"/>
              <a:buNone/>
            </a:pPr>
            <a:endParaRPr sz="2100" dirty="0">
              <a:solidFill>
                <a:schemeClr val="dk1"/>
              </a:solidFill>
              <a:uFillTx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606920"/>
              </p:ext>
            </p:extLst>
          </p:nvPr>
        </p:nvGraphicFramePr>
        <p:xfrm>
          <a:off x="623401" y="1051444"/>
          <a:ext cx="8039436" cy="3454732"/>
        </p:xfrm>
        <a:graphic>
          <a:graphicData uri="http://schemas.openxmlformats.org/drawingml/2006/table">
            <a:tbl>
              <a:tblPr firstRow="1" bandRow="1"/>
              <a:tblGrid>
                <a:gridCol w="2173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278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rgbClr val="FF0000"/>
                          </a:solidFill>
                        </a:rPr>
                        <a:t>觀測指標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rgbClr val="FF0000"/>
                          </a:solidFill>
                        </a:rPr>
                        <a:t>操作型定義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9886">
                <a:tc>
                  <a:txBody>
                    <a:bodyPr/>
                    <a:lstStyle/>
                    <a:p>
                      <a:r>
                        <a:rPr lang="en-US" altLang="zh-TW" sz="2000" b="1" dirty="0">
                          <a:solidFill>
                            <a:srgbClr val="0000FF"/>
                          </a:solidFill>
                        </a:rPr>
                        <a:t>5.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</a:rPr>
                        <a:t> 違規使用路肩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>
                          <a:uFillTx/>
                        </a:rPr>
                        <a:t>非指定時段在路肩上行駛、無故在路肩停車、利用路肩超越前車或倒車。</a:t>
                      </a:r>
                      <a:endParaRPr lang="en-US" altLang="zh-TW" sz="1800" dirty="0">
                        <a:uFillTx/>
                      </a:endParaRP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dirty="0">
                          <a:uFillTx/>
                        </a:rPr>
                        <a:t>因故於路肩停車</a:t>
                      </a:r>
                      <a:r>
                        <a:rPr lang="zh-TW" altLang="en-US" sz="1800" dirty="0">
                          <a:uFillTx/>
                        </a:rPr>
                        <a:t>者</a:t>
                      </a:r>
                      <a:r>
                        <a:rPr lang="zh-TW" altLang="zh-TW" sz="1800" dirty="0">
                          <a:uFillTx/>
                        </a:rPr>
                        <a:t>，</a:t>
                      </a:r>
                      <a:r>
                        <a:rPr lang="zh-TW" altLang="en-US" sz="1800" dirty="0">
                          <a:uFillTx/>
                        </a:rPr>
                        <a:t>若無</a:t>
                      </a:r>
                      <a:r>
                        <a:rPr lang="zh-TW" altLang="zh-TW" sz="1800" dirty="0">
                          <a:uFillTx/>
                        </a:rPr>
                        <a:t>於車輛後方擺放故障警告標誌</a:t>
                      </a:r>
                      <a:r>
                        <a:rPr lang="zh-TW" altLang="en-US" sz="1800" dirty="0">
                          <a:uFillTx/>
                        </a:rPr>
                        <a:t>或明顯標識</a:t>
                      </a:r>
                      <a:r>
                        <a:rPr lang="zh-TW" altLang="zh-TW" sz="1800" dirty="0">
                          <a:uFillTx/>
                        </a:rPr>
                        <a:t>，列入違規計算</a:t>
                      </a:r>
                      <a:r>
                        <a:rPr lang="zh-TW" altLang="en-US" sz="1800" dirty="0">
                          <a:uFillTx/>
                        </a:rPr>
                        <a:t>。</a:t>
                      </a:r>
                      <a:endParaRPr lang="en-US" altLang="zh-TW" sz="1800" dirty="0"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703">
                <a:tc>
                  <a:txBody>
                    <a:bodyPr/>
                    <a:lstStyle/>
                    <a:p>
                      <a:r>
                        <a:rPr lang="en-US" altLang="zh-TW" sz="2000" b="1" dirty="0">
                          <a:solidFill>
                            <a:srgbClr val="0000FF"/>
                          </a:solidFill>
                        </a:rPr>
                        <a:t>6.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</a:rPr>
                        <a:t> 沿車道線行駛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非因變換車道而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緊貼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車道線連續行駛超過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3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0公尺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。</a:t>
                      </a:r>
                      <a:endParaRPr lang="en-US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788">
                <a:tc>
                  <a:txBody>
                    <a:bodyPr/>
                    <a:lstStyle/>
                    <a:p>
                      <a:r>
                        <a:rPr lang="en-US" altLang="zh-TW" sz="2000" b="1" dirty="0">
                          <a:solidFill>
                            <a:srgbClr val="0000FF"/>
                          </a:solidFill>
                        </a:rPr>
                        <a:t>7.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</a:rPr>
                        <a:t> 跨越槽化線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車輪壓到槽化線。</a:t>
                      </a:r>
                      <a:endParaRPr lang="zh-TW" altLang="zh-TW" sz="1800" dirty="0">
                        <a:solidFill>
                          <a:schemeClr val="dk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703">
                <a:tc>
                  <a:txBody>
                    <a:bodyPr/>
                    <a:lstStyle/>
                    <a:p>
                      <a:r>
                        <a:rPr lang="en-US" altLang="zh-TW" sz="2000" b="1" dirty="0">
                          <a:solidFill>
                            <a:srgbClr val="0000FF"/>
                          </a:solidFill>
                        </a:rPr>
                        <a:t>8.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</a:rPr>
                        <a:t> 跨越雙白實線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dirty="0">
                          <a:solidFill>
                            <a:schemeClr val="dk1"/>
                          </a:solidFill>
                          <a:uFillTx/>
                        </a:rPr>
                        <a:t>任一車輪壓過雙白實線或車身跨越雙白實線</a:t>
                      </a:r>
                      <a:r>
                        <a:rPr lang="zh-TW" altLang="en-US" sz="1800" dirty="0">
                          <a:solidFill>
                            <a:schemeClr val="dk1"/>
                          </a:solidFill>
                          <a:uFillTx/>
                        </a:rPr>
                        <a:t>。</a:t>
                      </a:r>
                      <a:endParaRPr lang="zh-TW" altLang="zh-TW" sz="1800" dirty="0">
                        <a:solidFill>
                          <a:schemeClr val="dk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4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1236439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D0C37F-B5AE-4544-8758-6C3B200A0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802" y="102974"/>
            <a:ext cx="8520600" cy="572700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二、觀察作業程序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D73BB50-3268-4ED1-BDA6-06E27B56B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733708"/>
            <a:ext cx="8145294" cy="4409792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600" dirty="0">
                <a:solidFill>
                  <a:srgbClr val="FF0000"/>
                </a:solidFill>
              </a:rPr>
              <a:t>設計</a:t>
            </a:r>
            <a:endParaRPr lang="en-US" altLang="zh-TW" sz="2600" dirty="0">
              <a:solidFill>
                <a:srgbClr val="FF000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觀察成員訓練：</a:t>
            </a:r>
            <a:r>
              <a:rPr lang="zh-TW" altLang="en-US" sz="2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確保觀察標準一致</a:t>
            </a:r>
            <a:endParaRPr lang="en-US" altLang="zh-TW" sz="13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講習、觀察前期樣本、檢討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endParaRPr lang="en-US" altLang="zh-TW" sz="1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觀察成員分配：</a:t>
            </a:r>
            <a:r>
              <a:rPr lang="zh-TW" altLang="en-US" sz="25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降低成員個別差異對觀察結果之影響</a:t>
            </a:r>
            <a:endParaRPr lang="en-US" altLang="zh-TW" sz="25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每一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CCTV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小時至少兩位成員觀察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主、副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143000" lvl="2" indent="0">
              <a:buNone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不同成員輪流搭配不同道路、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CCTV</a:t>
            </a:r>
          </a:p>
          <a:p>
            <a:pPr marL="1143000" lvl="2" indent="0">
              <a:buNone/>
            </a:pPr>
            <a:endParaRPr lang="en-US" altLang="zh-TW" sz="17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</a:t>
            </a:r>
            <a:endParaRPr lang="en-US" altLang="zh-TW" sz="2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合格樣本篩選：</a:t>
            </a:r>
            <a:r>
              <a:rPr lang="zh-TW" altLang="en-US" sz="25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確保依據抽樣順序找到合於標準之觀察樣本</a:t>
            </a:r>
            <a:endParaRPr lang="en-US" altLang="zh-TW" sz="25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儘速取得抽樣樣本、檢查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lvl="2" indent="0">
              <a:buNone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再次索取備用樣本直到所需樣本數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lvl="2" indent="0">
              <a:buNone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每週檢討會議：</a:t>
            </a:r>
            <a:r>
              <a:rPr lang="zh-TW" altLang="en-US" sz="25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確認所有觀察結果</a:t>
            </a:r>
            <a:endParaRPr lang="en-US" altLang="zh-TW" sz="25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疑義處理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lvl="2" indent="0">
              <a:buNone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全體成員共識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C698250-DEA4-4D88-9E91-A11EE5560E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5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4125524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024" y="152400"/>
            <a:ext cx="8520600" cy="572700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三、觀察結果與分析 </a:t>
            </a:r>
            <a:r>
              <a:rPr lang="en-US" altLang="zh-TW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(109</a:t>
            </a:r>
            <a:r>
              <a:rPr lang="zh-TW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lang="zh-TW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solidFill>
                <a:schemeClr val="bg2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6</a:t>
            </a:fld>
            <a:endParaRPr lang="zh-TW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30717"/>
              </p:ext>
            </p:extLst>
          </p:nvPr>
        </p:nvGraphicFramePr>
        <p:xfrm>
          <a:off x="163285" y="748395"/>
          <a:ext cx="8784772" cy="3849731"/>
        </p:xfrm>
        <a:graphic>
          <a:graphicData uri="http://schemas.openxmlformats.org/drawingml/2006/table">
            <a:tbl>
              <a:tblPr/>
              <a:tblGrid>
                <a:gridCol w="661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4152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88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CCTV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車種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抽樣時段行駛交通量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四月結果表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路段違規總計件數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路段違規總計比例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(%)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日期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編號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方向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6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時段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行進時未保持安全車距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未保持安全車距變換車道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)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同車道併駛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違規使用路肩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沿車道線行駛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違規跨越槽化線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違規跨越雙白實線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其它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4/13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1943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15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-16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33.33%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4/30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1221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1.15%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11-12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4/17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東行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2292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2.05%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7-8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3.57%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4/20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1719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2.15%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18-19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4/14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592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3.21%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21-22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4/11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2.19%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14-15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209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不分路段違規總計件數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9687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2.32%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209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8.33%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209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不分路段違規比例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1.32%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0.49%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0.52%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209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7.14%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1.19%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524" marR="6524" marT="6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332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024" y="83127"/>
            <a:ext cx="8520600" cy="572700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三、觀察結果與分析 </a:t>
            </a:r>
            <a:r>
              <a:rPr lang="en-US" altLang="zh-TW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(109</a:t>
            </a:r>
            <a:r>
              <a:rPr lang="zh-TW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lang="zh-TW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br>
              <a:rPr lang="en-US" altLang="zh-TW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endParaRPr lang="zh-TW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7</a:t>
            </a:fld>
            <a:endParaRPr lang="zh-TW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763974"/>
              </p:ext>
            </p:extLst>
          </p:nvPr>
        </p:nvGraphicFramePr>
        <p:xfrm>
          <a:off x="176354" y="764179"/>
          <a:ext cx="8699856" cy="4023356"/>
        </p:xfrm>
        <a:graphic>
          <a:graphicData uri="http://schemas.openxmlformats.org/drawingml/2006/table">
            <a:tbl>
              <a:tblPr/>
              <a:tblGrid>
                <a:gridCol w="543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4374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58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CCTV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車種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抽樣時段行駛交通量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五月結果表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路段違規總計件數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路段違規總計比例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(%)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日期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編號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方向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08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時段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行進時未保持安全車距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未保持安全車距變換車道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)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同車道併駛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違規使用路肩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沿車道線行駛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違規跨越槽化線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違規跨越雙白實線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其它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5/28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3003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2.03%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17-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28.57%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5/22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348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1.15%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5-6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5/14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4.17%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5/12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1.28%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14-15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5/26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1404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2.85%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17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-18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5/29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229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1.75%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6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925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不分路段違規總計件數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6835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72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2.03%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925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7.84%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0925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不分路段違規比例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1.05%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0.47%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0.51%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0925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5.88%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1.96%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190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691" y="104213"/>
            <a:ext cx="8611203" cy="630078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三、觀察結果與分析 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(109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8</a:t>
            </a:fld>
            <a:endParaRPr lang="zh-TW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533975"/>
              </p:ext>
            </p:extLst>
          </p:nvPr>
        </p:nvGraphicFramePr>
        <p:xfrm>
          <a:off x="215532" y="790308"/>
          <a:ext cx="8647616" cy="3990700"/>
        </p:xfrm>
        <a:graphic>
          <a:graphicData uri="http://schemas.openxmlformats.org/drawingml/2006/table">
            <a:tbl>
              <a:tblPr/>
              <a:tblGrid>
                <a:gridCol w="540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4047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78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CCTV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車種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抽樣時段行駛交通量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六月結果表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路段違規總計件數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路段違規總計比例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(%)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日期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編號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方向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時段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行進時未保持安全車距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未保持安全車距變換車道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)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同車道併駛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違規使用路肩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沿車道線行駛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違規跨越槽化線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違規跨越雙白實線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其它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6/11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西行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1.23%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6/17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2.04%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00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22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西行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1916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7-8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7.69%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6/17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4.21%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00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22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6/4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西行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0.32%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8-9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6/7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737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1.22%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200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14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446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不分路段違規總計件數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4329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1.27%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446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7.32%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446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不分路段違規比例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0.44%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0.18%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0.65%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8446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2.44%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4.88%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615" marR="6615" marT="6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38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9</a:t>
            </a:fld>
            <a:endParaRPr lang="zh-TW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539844"/>
              </p:ext>
            </p:extLst>
          </p:nvPr>
        </p:nvGraphicFramePr>
        <p:xfrm>
          <a:off x="169814" y="1341787"/>
          <a:ext cx="8662486" cy="2981496"/>
        </p:xfrm>
        <a:graphic>
          <a:graphicData uri="http://schemas.openxmlformats.org/drawingml/2006/table">
            <a:tbl>
              <a:tblPr/>
              <a:tblGrid>
                <a:gridCol w="618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23180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月份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月份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車種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行駛交通量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不良駕駛行為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總計件數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59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行進時未保持安全車距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未保持安全車距變換車道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)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同車道併駛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違規使用路肩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沿車道線行駛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違規跨越槽化線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違規跨越雙白實線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其它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新細明體"/>
                        </a:rPr>
                        <a:t>總計比例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180">
                <a:tc rowSpan="4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台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88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數量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22550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248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218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559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1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211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1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1.10%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0.40%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0.01%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0.97%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2.76%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1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6.16%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1.90%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0.47%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3.32%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9.04%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標題 1"/>
          <p:cNvSpPr txBox="1">
            <a:spLocks/>
          </p:cNvSpPr>
          <p:nvPr/>
        </p:nvSpPr>
        <p:spPr>
          <a:xfrm>
            <a:off x="234294" y="68367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** 違規樣態統計表 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第一季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7-9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2400" b="1" dirty="0">
              <a:solidFill>
                <a:srgbClr val="0000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252144" y="104213"/>
            <a:ext cx="8502750" cy="572700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三、觀察結果與分析</a:t>
            </a:r>
            <a:r>
              <a:rPr lang="en-US" altLang="zh-TW" sz="2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124845"/>
      </p:ext>
    </p:extLst>
  </p:cSld>
  <p:clrMapOvr>
    <a:masterClrMapping/>
  </p:clrMapOvr>
</p:sld>
</file>

<file path=ppt/theme/theme1.xml><?xml version="1.0" encoding="utf-8"?>
<a:theme xmlns:a="http://schemas.openxmlformats.org/drawingml/2006/main" name="基本">
  <a:themeElements>
    <a:clrScheme name="基本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3625</Words>
  <Application>Microsoft Office PowerPoint</Application>
  <PresentationFormat>如螢幕大小 (16:9)</PresentationFormat>
  <Paragraphs>1691</Paragraphs>
  <Slides>17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7" baseType="lpstr">
      <vt:lpstr>Wingdings</vt:lpstr>
      <vt:lpstr>細明體</vt:lpstr>
      <vt:lpstr>Microsoft JhengHei</vt:lpstr>
      <vt:lpstr>Arial Black</vt:lpstr>
      <vt:lpstr>標楷體</vt:lpstr>
      <vt:lpstr>Microsoft JhengHei</vt:lpstr>
      <vt:lpstr>Arial</vt:lpstr>
      <vt:lpstr>Times New Roman</vt:lpstr>
      <vt:lpstr>新細明體</vt:lpstr>
      <vt:lpstr>基本</vt:lpstr>
      <vt:lpstr>大型重機行駛快速道路績效評估檢核案 —台88線四季觀察結果</vt:lpstr>
      <vt:lpstr>簡報大綱</vt:lpstr>
      <vt:lpstr>一、觀察指標與定義:</vt:lpstr>
      <vt:lpstr>一、觀察指標與定義:</vt:lpstr>
      <vt:lpstr>二、觀察作業程序:</vt:lpstr>
      <vt:lpstr>三、觀察結果與分析 (109年4月) :</vt:lpstr>
      <vt:lpstr>三、觀察結果與分析 (109年5月) : </vt:lpstr>
      <vt:lpstr>三、觀察結果與分析 (109年6月) :</vt:lpstr>
      <vt:lpstr>三、觀察結果與分析:</vt:lpstr>
      <vt:lpstr>三、觀察結果與分析:</vt:lpstr>
      <vt:lpstr>三、觀察結果與分析:</vt:lpstr>
      <vt:lpstr>三、觀察結果與分析:</vt:lpstr>
      <vt:lpstr>三、觀察結果與分析:</vt:lpstr>
      <vt:lpstr>四、觀察指標總結:</vt:lpstr>
      <vt:lpstr>四、觀察指標總結: (各月數據)</vt:lpstr>
      <vt:lpstr>四、觀察指標總結:</vt:lpstr>
      <vt:lpstr>END 敬請指教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大型重機觀察計畫說明</dc:title>
  <dc:creator>梁喻婷</dc:creator>
  <cp:lastModifiedBy>Stan</cp:lastModifiedBy>
  <cp:revision>137</cp:revision>
  <dcterms:modified xsi:type="dcterms:W3CDTF">2021-07-30T05:39:47Z</dcterms:modified>
</cp:coreProperties>
</file>